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9" r:id="rId1"/>
  </p:sldMasterIdLst>
  <p:notesMasterIdLst>
    <p:notesMasterId r:id="rId107"/>
  </p:notesMasterIdLst>
  <p:handoutMasterIdLst>
    <p:handoutMasterId r:id="rId108"/>
  </p:handoutMasterIdLst>
  <p:sldIdLst>
    <p:sldId id="23291" r:id="rId2"/>
    <p:sldId id="23292" r:id="rId3"/>
    <p:sldId id="23312" r:id="rId4"/>
    <p:sldId id="23304" r:id="rId5"/>
    <p:sldId id="23295" r:id="rId6"/>
    <p:sldId id="522" r:id="rId7"/>
    <p:sldId id="22972" r:id="rId8"/>
    <p:sldId id="23255" r:id="rId9"/>
    <p:sldId id="23256" r:id="rId10"/>
    <p:sldId id="23227" r:id="rId11"/>
    <p:sldId id="23257" r:id="rId12"/>
    <p:sldId id="1031" r:id="rId13"/>
    <p:sldId id="23243" r:id="rId14"/>
    <p:sldId id="23228" r:id="rId15"/>
    <p:sldId id="23335" r:id="rId16"/>
    <p:sldId id="23315" r:id="rId17"/>
    <p:sldId id="23336" r:id="rId18"/>
    <p:sldId id="23303" r:id="rId19"/>
    <p:sldId id="792" r:id="rId20"/>
    <p:sldId id="22890" r:id="rId21"/>
    <p:sldId id="794" r:id="rId22"/>
    <p:sldId id="22912" r:id="rId23"/>
    <p:sldId id="1040" r:id="rId24"/>
    <p:sldId id="23220" r:id="rId25"/>
    <p:sldId id="23337" r:id="rId26"/>
    <p:sldId id="795" r:id="rId27"/>
    <p:sldId id="796" r:id="rId28"/>
    <p:sldId id="23249" r:id="rId29"/>
    <p:sldId id="510" r:id="rId30"/>
    <p:sldId id="23333" r:id="rId31"/>
    <p:sldId id="23326" r:id="rId32"/>
    <p:sldId id="23327" r:id="rId33"/>
    <p:sldId id="23328" r:id="rId34"/>
    <p:sldId id="23290" r:id="rId35"/>
    <p:sldId id="23338" r:id="rId36"/>
    <p:sldId id="23259" r:id="rId37"/>
    <p:sldId id="22916" r:id="rId38"/>
    <p:sldId id="1044" r:id="rId39"/>
    <p:sldId id="1061" r:id="rId40"/>
    <p:sldId id="23224" r:id="rId41"/>
    <p:sldId id="789" r:id="rId42"/>
    <p:sldId id="656" r:id="rId43"/>
    <p:sldId id="23334" r:id="rId44"/>
    <p:sldId id="782" r:id="rId45"/>
    <p:sldId id="23237" r:id="rId46"/>
    <p:sldId id="802" r:id="rId47"/>
    <p:sldId id="1062" r:id="rId48"/>
    <p:sldId id="804" r:id="rId49"/>
    <p:sldId id="704" r:id="rId50"/>
    <p:sldId id="23238" r:id="rId51"/>
    <p:sldId id="1017" r:id="rId52"/>
    <p:sldId id="23339" r:id="rId53"/>
    <p:sldId id="465" r:id="rId54"/>
    <p:sldId id="1065" r:id="rId55"/>
    <p:sldId id="952" r:id="rId56"/>
    <p:sldId id="950" r:id="rId57"/>
    <p:sldId id="1071" r:id="rId58"/>
    <p:sldId id="783" r:id="rId59"/>
    <p:sldId id="23239" r:id="rId60"/>
    <p:sldId id="807" r:id="rId61"/>
    <p:sldId id="23240" r:id="rId62"/>
    <p:sldId id="23217" r:id="rId63"/>
    <p:sldId id="23275" r:id="rId64"/>
    <p:sldId id="23218" r:id="rId65"/>
    <p:sldId id="22938" r:id="rId66"/>
    <p:sldId id="810" r:id="rId67"/>
    <p:sldId id="296" r:id="rId68"/>
    <p:sldId id="966" r:id="rId69"/>
    <p:sldId id="23226" r:id="rId70"/>
    <p:sldId id="967" r:id="rId71"/>
    <p:sldId id="813" r:id="rId72"/>
    <p:sldId id="23263" r:id="rId73"/>
    <p:sldId id="818" r:id="rId74"/>
    <p:sldId id="22947" r:id="rId75"/>
    <p:sldId id="826" r:id="rId76"/>
    <p:sldId id="822" r:id="rId77"/>
    <p:sldId id="1159" r:id="rId78"/>
    <p:sldId id="1074" r:id="rId79"/>
    <p:sldId id="985" r:id="rId80"/>
    <p:sldId id="22951" r:id="rId81"/>
    <p:sldId id="22967" r:id="rId82"/>
    <p:sldId id="825" r:id="rId83"/>
    <p:sldId id="983" r:id="rId84"/>
    <p:sldId id="22953" r:id="rId85"/>
    <p:sldId id="827" r:id="rId86"/>
    <p:sldId id="1004" r:id="rId87"/>
    <p:sldId id="23242" r:id="rId88"/>
    <p:sldId id="989" r:id="rId89"/>
    <p:sldId id="1076" r:id="rId90"/>
    <p:sldId id="23268" r:id="rId91"/>
    <p:sldId id="23280" r:id="rId92"/>
    <p:sldId id="23283" r:id="rId93"/>
    <p:sldId id="23284" r:id="rId94"/>
    <p:sldId id="23281" r:id="rId95"/>
    <p:sldId id="23285" r:id="rId96"/>
    <p:sldId id="23287" r:id="rId97"/>
    <p:sldId id="23270" r:id="rId98"/>
    <p:sldId id="23282" r:id="rId99"/>
    <p:sldId id="23271" r:id="rId100"/>
    <p:sldId id="23272" r:id="rId101"/>
    <p:sldId id="23286" r:id="rId102"/>
    <p:sldId id="786" r:id="rId103"/>
    <p:sldId id="828" r:id="rId104"/>
    <p:sldId id="23289" r:id="rId105"/>
    <p:sldId id="980" r:id="rId106"/>
  </p:sldIdLst>
  <p:sldSz cx="18288000" cy="10287000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856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712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205685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7424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3428091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4113710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4799328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484947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orient="horz" pos="3989" userDrawn="1">
          <p15:clr>
            <a:srgbClr val="A4A3A4"/>
          </p15:clr>
        </p15:guide>
        <p15:guide id="3" orient="horz" pos="1403" userDrawn="1">
          <p15:clr>
            <a:srgbClr val="A4A3A4"/>
          </p15:clr>
        </p15:guide>
        <p15:guide id="4" orient="horz" pos="5418" userDrawn="1">
          <p15:clr>
            <a:srgbClr val="A4A3A4"/>
          </p15:clr>
        </p15:guide>
        <p15:guide id="5" orient="horz" pos="1605" userDrawn="1">
          <p15:clr>
            <a:srgbClr val="A4A3A4"/>
          </p15:clr>
        </p15:guide>
        <p15:guide id="6" pos="7031" userDrawn="1">
          <p15:clr>
            <a:srgbClr val="A4A3A4"/>
          </p15:clr>
        </p15:guide>
        <p15:guide id="7" pos="6123" userDrawn="1">
          <p15:clr>
            <a:srgbClr val="A4A3A4"/>
          </p15:clr>
        </p15:guide>
        <p15:guide id="8" pos="10961" userDrawn="1">
          <p15:clr>
            <a:srgbClr val="A4A3A4"/>
          </p15:clr>
        </p15:guide>
        <p15:guide id="9" pos="11069" userDrawn="1">
          <p15:clr>
            <a:srgbClr val="A4A3A4"/>
          </p15:clr>
        </p15:guide>
        <p15:guide id="10" pos="8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andra Miyazaki (BMI)" initials="AM(" lastIdx="1" clrIdx="0">
    <p:extLst>
      <p:ext uri="{19B8F6BF-5375-455C-9EA6-DF929625EA0E}">
        <p15:presenceInfo xmlns:p15="http://schemas.microsoft.com/office/powerpoint/2012/main" userId="S-1-12-1-3678283052-1161780124-2912870786-1807197759" providerId="AD"/>
      </p:ext>
    </p:extLst>
  </p:cmAuthor>
  <p:cmAuthor id="2" name="Alessandra Miyazaki (BMI)" initials="AM( [2]" lastIdx="1" clrIdx="1">
    <p:extLst>
      <p:ext uri="{19B8F6BF-5375-455C-9EA6-DF929625EA0E}">
        <p15:presenceInfo xmlns:p15="http://schemas.microsoft.com/office/powerpoint/2012/main" userId="S::alessandra.miyazaki@bluemanagement.institute::db3e252c-5b9c-453f-82e1-9ead3fa6b7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B95"/>
    <a:srgbClr val="69ADE7"/>
    <a:srgbClr val="8FC157"/>
    <a:srgbClr val="666666"/>
    <a:srgbClr val="4F81BD"/>
    <a:srgbClr val="F6862A"/>
    <a:srgbClr val="C0E3F8"/>
    <a:srgbClr val="9236A4"/>
    <a:srgbClr val="0B9CE5"/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01" autoAdjust="0"/>
  </p:normalViewPr>
  <p:slideViewPr>
    <p:cSldViewPr>
      <p:cViewPr>
        <p:scale>
          <a:sx n="50" d="100"/>
          <a:sy n="50" d="100"/>
        </p:scale>
        <p:origin x="684" y="396"/>
      </p:cViewPr>
      <p:guideLst>
        <p:guide orient="horz" pos="3240"/>
        <p:guide orient="horz" pos="3989"/>
        <p:guide orient="horz" pos="1403"/>
        <p:guide orient="horz" pos="5418"/>
        <p:guide orient="horz" pos="1605"/>
        <p:guide pos="7031"/>
        <p:guide pos="6123"/>
        <p:guide pos="10961"/>
        <p:guide pos="11069"/>
        <p:guide pos="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280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Competição</c:v>
                </c:pt>
              </c:strCache>
            </c:strRef>
          </c:tx>
          <c:spPr>
            <a:solidFill>
              <a:srgbClr val="105B95"/>
            </a:solidFill>
            <a:ln>
              <a:solidFill>
                <a:schemeClr val="tx2"/>
              </a:solidFill>
            </a:ln>
            <a:effectLst/>
          </c:spPr>
          <c:invertIfNegative val="0"/>
          <c:cat>
            <c:strRef>
              <c:f>Planilha1!$A$2:$A$3</c:f>
              <c:strCache>
                <c:ptCount val="2"/>
                <c:pt idx="0">
                  <c:v>Máx disposição a pagar</c:v>
                </c:pt>
                <c:pt idx="1">
                  <c:v>Preços Praticados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57-4A7C-9A4C-6585486BA76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Inovação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Planilha1!$A$2:$A$3</c:f>
              <c:strCache>
                <c:ptCount val="2"/>
                <c:pt idx="0">
                  <c:v>Máx disposição a pagar</c:v>
                </c:pt>
                <c:pt idx="1">
                  <c:v>Preços Praticados</c:v>
                </c:pt>
              </c:strCache>
            </c:strRef>
          </c:cat>
          <c:val>
            <c:numRef>
              <c:f>Planilha1!$C$2:$C$3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57-4A7C-9A4C-6585486BA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9101504"/>
        <c:axId val="369102288"/>
      </c:barChart>
      <c:catAx>
        <c:axId val="36910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9102288"/>
        <c:crosses val="autoZero"/>
        <c:auto val="1"/>
        <c:lblAlgn val="ctr"/>
        <c:lblOffset val="100"/>
        <c:noMultiLvlLbl val="0"/>
      </c:catAx>
      <c:valAx>
        <c:axId val="36910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910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13FAB3-49FC-40B0-B754-008B4F97A828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AE493F0-F34E-459C-ADA7-0D436E2DE5D3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Psicologia Social</a:t>
          </a:r>
        </a:p>
        <a:p>
          <a:r>
            <a:rPr lang="pt-BR" dirty="0"/>
            <a:t>Atitudes</a:t>
          </a:r>
        </a:p>
      </dgm:t>
    </dgm:pt>
    <dgm:pt modelId="{BC0A8B1B-D425-4344-BEC7-0C854F9C903F}" type="parTrans" cxnId="{C857B74D-25FA-4553-BEDD-3C1072026E11}">
      <dgm:prSet/>
      <dgm:spPr/>
      <dgm:t>
        <a:bodyPr/>
        <a:lstStyle/>
        <a:p>
          <a:endParaRPr lang="pt-BR"/>
        </a:p>
      </dgm:t>
    </dgm:pt>
    <dgm:pt modelId="{E68C7621-C413-47F5-B861-55537C537F08}" type="sibTrans" cxnId="{C857B74D-25FA-4553-BEDD-3C1072026E11}">
      <dgm:prSet/>
      <dgm:spPr/>
      <dgm:t>
        <a:bodyPr/>
        <a:lstStyle/>
        <a:p>
          <a:endParaRPr lang="pt-BR"/>
        </a:p>
      </dgm:t>
    </dgm:pt>
    <dgm:pt modelId="{FF9B55F5-83AF-41B9-97E7-7AAAFAAC67E5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Antropologia</a:t>
          </a:r>
        </a:p>
        <a:p>
          <a:r>
            <a:rPr lang="pt-BR" dirty="0"/>
            <a:t>Rituais de Consumo</a:t>
          </a:r>
        </a:p>
      </dgm:t>
    </dgm:pt>
    <dgm:pt modelId="{C4904BF2-CCB1-4D15-B0E2-4ED3DEE35271}" type="parTrans" cxnId="{613FA026-DE40-4087-8823-CA09A0D5B933}">
      <dgm:prSet/>
      <dgm:spPr/>
      <dgm:t>
        <a:bodyPr/>
        <a:lstStyle/>
        <a:p>
          <a:endParaRPr lang="pt-BR"/>
        </a:p>
      </dgm:t>
    </dgm:pt>
    <dgm:pt modelId="{BEBDE17D-03AD-4435-8BF8-FE8AE3042D8A}" type="sibTrans" cxnId="{613FA026-DE40-4087-8823-CA09A0D5B933}">
      <dgm:prSet/>
      <dgm:spPr/>
      <dgm:t>
        <a:bodyPr/>
        <a:lstStyle/>
        <a:p>
          <a:endParaRPr lang="pt-BR"/>
        </a:p>
      </dgm:t>
    </dgm:pt>
    <dgm:pt modelId="{CEC7D4FA-2E2B-4F23-83F3-516CD5A7BEA9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Sociologia</a:t>
          </a:r>
        </a:p>
        <a:p>
          <a:r>
            <a:rPr lang="pt-BR" dirty="0"/>
            <a:t>Comportamento de massa</a:t>
          </a:r>
        </a:p>
      </dgm:t>
    </dgm:pt>
    <dgm:pt modelId="{D2075272-9D5E-4F20-88F9-73945C1EC324}" type="parTrans" cxnId="{258B6205-99A1-40C6-A8EC-F395CC25060B}">
      <dgm:prSet/>
      <dgm:spPr/>
      <dgm:t>
        <a:bodyPr/>
        <a:lstStyle/>
        <a:p>
          <a:endParaRPr lang="pt-BR"/>
        </a:p>
      </dgm:t>
    </dgm:pt>
    <dgm:pt modelId="{0DDB99CC-9B81-4E4E-9013-CE1151934B17}" type="sibTrans" cxnId="{258B6205-99A1-40C6-A8EC-F395CC25060B}">
      <dgm:prSet/>
      <dgm:spPr/>
      <dgm:t>
        <a:bodyPr/>
        <a:lstStyle/>
        <a:p>
          <a:endParaRPr lang="pt-BR"/>
        </a:p>
      </dgm:t>
    </dgm:pt>
    <dgm:pt modelId="{29E8969C-7F3A-4428-83B7-1DA4A452D1FE}" type="pres">
      <dgm:prSet presAssocID="{7413FAB3-49FC-40B0-B754-008B4F97A828}" presName="linearFlow" presStyleCnt="0">
        <dgm:presLayoutVars>
          <dgm:dir/>
          <dgm:resizeHandles val="exact"/>
        </dgm:presLayoutVars>
      </dgm:prSet>
      <dgm:spPr/>
    </dgm:pt>
    <dgm:pt modelId="{A4DAB76A-EAB0-40AA-9D30-33F8EFE37457}" type="pres">
      <dgm:prSet presAssocID="{7AE493F0-F34E-459C-ADA7-0D436E2DE5D3}" presName="comp" presStyleCnt="0"/>
      <dgm:spPr/>
    </dgm:pt>
    <dgm:pt modelId="{2EE4C8B0-C0C7-4AA9-A282-C0DB590E9B42}" type="pres">
      <dgm:prSet presAssocID="{7AE493F0-F34E-459C-ADA7-0D436E2DE5D3}" presName="rect2" presStyleLbl="node1" presStyleIdx="0" presStyleCnt="3">
        <dgm:presLayoutVars>
          <dgm:bulletEnabled val="1"/>
        </dgm:presLayoutVars>
      </dgm:prSet>
      <dgm:spPr/>
    </dgm:pt>
    <dgm:pt modelId="{AFF176FC-C7FA-418E-90B2-01880C5E6D38}" type="pres">
      <dgm:prSet presAssocID="{7AE493F0-F34E-459C-ADA7-0D436E2DE5D3}" presName="rect1" presStyleLbl="ln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38000" b="-38000"/>
          </a:stretch>
        </a:blipFill>
      </dgm:spPr>
    </dgm:pt>
    <dgm:pt modelId="{65597848-1614-44CB-90F6-7A664CF169AB}" type="pres">
      <dgm:prSet presAssocID="{E68C7621-C413-47F5-B861-55537C537F08}" presName="sibTrans" presStyleCnt="0"/>
      <dgm:spPr/>
    </dgm:pt>
    <dgm:pt modelId="{9A6EB472-DE6F-4A20-A252-50087A90D123}" type="pres">
      <dgm:prSet presAssocID="{FF9B55F5-83AF-41B9-97E7-7AAAFAAC67E5}" presName="comp" presStyleCnt="0"/>
      <dgm:spPr/>
    </dgm:pt>
    <dgm:pt modelId="{B8FEEF06-780D-472F-A0C3-A4A9E72054C3}" type="pres">
      <dgm:prSet presAssocID="{FF9B55F5-83AF-41B9-97E7-7AAAFAAC67E5}" presName="rect2" presStyleLbl="node1" presStyleIdx="1" presStyleCnt="3">
        <dgm:presLayoutVars>
          <dgm:bulletEnabled val="1"/>
        </dgm:presLayoutVars>
      </dgm:prSet>
      <dgm:spPr/>
    </dgm:pt>
    <dgm:pt modelId="{04381ED7-91B1-46C0-9054-F5FB66D74FBB}" type="pres">
      <dgm:prSet presAssocID="{FF9B55F5-83AF-41B9-97E7-7AAAFAAC67E5}" presName="rect1" presStyleLbl="ln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F6C08ECC-F645-4210-B786-B7F38393033C}" type="pres">
      <dgm:prSet presAssocID="{BEBDE17D-03AD-4435-8BF8-FE8AE3042D8A}" presName="sibTrans" presStyleCnt="0"/>
      <dgm:spPr/>
    </dgm:pt>
    <dgm:pt modelId="{1A83E281-1BF9-46E1-B0FF-115F62C1C808}" type="pres">
      <dgm:prSet presAssocID="{CEC7D4FA-2E2B-4F23-83F3-516CD5A7BEA9}" presName="comp" presStyleCnt="0"/>
      <dgm:spPr/>
    </dgm:pt>
    <dgm:pt modelId="{0A8E17E5-466A-474A-8E68-7FD88770CBD6}" type="pres">
      <dgm:prSet presAssocID="{CEC7D4FA-2E2B-4F23-83F3-516CD5A7BEA9}" presName="rect2" presStyleLbl="node1" presStyleIdx="2" presStyleCnt="3">
        <dgm:presLayoutVars>
          <dgm:bulletEnabled val="1"/>
        </dgm:presLayoutVars>
      </dgm:prSet>
      <dgm:spPr/>
    </dgm:pt>
    <dgm:pt modelId="{87280E23-F5CF-4CD4-B578-791CFB46DDF4}" type="pres">
      <dgm:prSet presAssocID="{CEC7D4FA-2E2B-4F23-83F3-516CD5A7BEA9}" presName="rect1" presStyleLbl="ln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14000" b="-14000"/>
          </a:stretch>
        </a:blipFill>
      </dgm:spPr>
    </dgm:pt>
  </dgm:ptLst>
  <dgm:cxnLst>
    <dgm:cxn modelId="{258B6205-99A1-40C6-A8EC-F395CC25060B}" srcId="{7413FAB3-49FC-40B0-B754-008B4F97A828}" destId="{CEC7D4FA-2E2B-4F23-83F3-516CD5A7BEA9}" srcOrd="2" destOrd="0" parTransId="{D2075272-9D5E-4F20-88F9-73945C1EC324}" sibTransId="{0DDB99CC-9B81-4E4E-9013-CE1151934B17}"/>
    <dgm:cxn modelId="{B7ED1C0A-158C-42DE-932C-DBC154B19BC7}" type="presOf" srcId="{FF9B55F5-83AF-41B9-97E7-7AAAFAAC67E5}" destId="{B8FEEF06-780D-472F-A0C3-A4A9E72054C3}" srcOrd="0" destOrd="0" presId="urn:microsoft.com/office/officeart/2008/layout/AlternatingPictureBlocks"/>
    <dgm:cxn modelId="{613FA026-DE40-4087-8823-CA09A0D5B933}" srcId="{7413FAB3-49FC-40B0-B754-008B4F97A828}" destId="{FF9B55F5-83AF-41B9-97E7-7AAAFAAC67E5}" srcOrd="1" destOrd="0" parTransId="{C4904BF2-CCB1-4D15-B0E2-4ED3DEE35271}" sibTransId="{BEBDE17D-03AD-4435-8BF8-FE8AE3042D8A}"/>
    <dgm:cxn modelId="{B17EFA36-60F4-43D5-A911-CAC8E7A6AEF0}" type="presOf" srcId="{7AE493F0-F34E-459C-ADA7-0D436E2DE5D3}" destId="{2EE4C8B0-C0C7-4AA9-A282-C0DB590E9B42}" srcOrd="0" destOrd="0" presId="urn:microsoft.com/office/officeart/2008/layout/AlternatingPictureBlocks"/>
    <dgm:cxn modelId="{44072F6B-C9A4-4F88-888F-74FD6A39E4AD}" type="presOf" srcId="{7413FAB3-49FC-40B0-B754-008B4F97A828}" destId="{29E8969C-7F3A-4428-83B7-1DA4A452D1FE}" srcOrd="0" destOrd="0" presId="urn:microsoft.com/office/officeart/2008/layout/AlternatingPictureBlocks"/>
    <dgm:cxn modelId="{C857B74D-25FA-4553-BEDD-3C1072026E11}" srcId="{7413FAB3-49FC-40B0-B754-008B4F97A828}" destId="{7AE493F0-F34E-459C-ADA7-0D436E2DE5D3}" srcOrd="0" destOrd="0" parTransId="{BC0A8B1B-D425-4344-BEC7-0C854F9C903F}" sibTransId="{E68C7621-C413-47F5-B861-55537C537F08}"/>
    <dgm:cxn modelId="{DC5A1DC2-0583-4BE5-9AF8-5EB31EAC7E19}" type="presOf" srcId="{CEC7D4FA-2E2B-4F23-83F3-516CD5A7BEA9}" destId="{0A8E17E5-466A-474A-8E68-7FD88770CBD6}" srcOrd="0" destOrd="0" presId="urn:microsoft.com/office/officeart/2008/layout/AlternatingPictureBlocks"/>
    <dgm:cxn modelId="{BD42BE4F-3F71-4CDE-BDAF-E02C93975008}" type="presParOf" srcId="{29E8969C-7F3A-4428-83B7-1DA4A452D1FE}" destId="{A4DAB76A-EAB0-40AA-9D30-33F8EFE37457}" srcOrd="0" destOrd="0" presId="urn:microsoft.com/office/officeart/2008/layout/AlternatingPictureBlocks"/>
    <dgm:cxn modelId="{B7E7984B-A2CF-43FF-BF47-8586EA2AD69E}" type="presParOf" srcId="{A4DAB76A-EAB0-40AA-9D30-33F8EFE37457}" destId="{2EE4C8B0-C0C7-4AA9-A282-C0DB590E9B42}" srcOrd="0" destOrd="0" presId="urn:microsoft.com/office/officeart/2008/layout/AlternatingPictureBlocks"/>
    <dgm:cxn modelId="{A077F5B6-05FB-44C1-9148-45026D5FBDC7}" type="presParOf" srcId="{A4DAB76A-EAB0-40AA-9D30-33F8EFE37457}" destId="{AFF176FC-C7FA-418E-90B2-01880C5E6D38}" srcOrd="1" destOrd="0" presId="urn:microsoft.com/office/officeart/2008/layout/AlternatingPictureBlocks"/>
    <dgm:cxn modelId="{429016B6-ECCD-41B8-B8C6-C62E2D7F35EA}" type="presParOf" srcId="{29E8969C-7F3A-4428-83B7-1DA4A452D1FE}" destId="{65597848-1614-44CB-90F6-7A664CF169AB}" srcOrd="1" destOrd="0" presId="urn:microsoft.com/office/officeart/2008/layout/AlternatingPictureBlocks"/>
    <dgm:cxn modelId="{B57D271B-3BA8-4052-82F4-F59907A7BDFD}" type="presParOf" srcId="{29E8969C-7F3A-4428-83B7-1DA4A452D1FE}" destId="{9A6EB472-DE6F-4A20-A252-50087A90D123}" srcOrd="2" destOrd="0" presId="urn:microsoft.com/office/officeart/2008/layout/AlternatingPictureBlocks"/>
    <dgm:cxn modelId="{679D9393-5973-41B8-B638-CA620FA8FF32}" type="presParOf" srcId="{9A6EB472-DE6F-4A20-A252-50087A90D123}" destId="{B8FEEF06-780D-472F-A0C3-A4A9E72054C3}" srcOrd="0" destOrd="0" presId="urn:microsoft.com/office/officeart/2008/layout/AlternatingPictureBlocks"/>
    <dgm:cxn modelId="{6E170091-080C-4DA6-AD83-54A0A85751AA}" type="presParOf" srcId="{9A6EB472-DE6F-4A20-A252-50087A90D123}" destId="{04381ED7-91B1-46C0-9054-F5FB66D74FBB}" srcOrd="1" destOrd="0" presId="urn:microsoft.com/office/officeart/2008/layout/AlternatingPictureBlocks"/>
    <dgm:cxn modelId="{92625AFB-3A38-4AC3-B480-B32A731090F4}" type="presParOf" srcId="{29E8969C-7F3A-4428-83B7-1DA4A452D1FE}" destId="{F6C08ECC-F645-4210-B786-B7F38393033C}" srcOrd="3" destOrd="0" presId="urn:microsoft.com/office/officeart/2008/layout/AlternatingPictureBlocks"/>
    <dgm:cxn modelId="{AAAE6100-DF8E-4077-9B70-B986C34369BC}" type="presParOf" srcId="{29E8969C-7F3A-4428-83B7-1DA4A452D1FE}" destId="{1A83E281-1BF9-46E1-B0FF-115F62C1C808}" srcOrd="4" destOrd="0" presId="urn:microsoft.com/office/officeart/2008/layout/AlternatingPictureBlocks"/>
    <dgm:cxn modelId="{8D6E20ED-AFC2-454E-A23F-E746D4DCAD59}" type="presParOf" srcId="{1A83E281-1BF9-46E1-B0FF-115F62C1C808}" destId="{0A8E17E5-466A-474A-8E68-7FD88770CBD6}" srcOrd="0" destOrd="0" presId="urn:microsoft.com/office/officeart/2008/layout/AlternatingPictureBlocks"/>
    <dgm:cxn modelId="{3AE88E07-7445-4D95-9355-7E2449932D33}" type="presParOf" srcId="{1A83E281-1BF9-46E1-B0FF-115F62C1C808}" destId="{87280E23-F5CF-4CD4-B578-791CFB46DDF4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1DE3053-AACF-4EDA-BF1F-92ADF850C55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C6B578A-72A3-4AD3-AC88-2A920E2A377B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pt-BR" sz="2400" dirty="0">
              <a:solidFill>
                <a:schemeClr val="tx1"/>
              </a:solidFill>
            </a:rPr>
            <a:t>Composto de Marketing</a:t>
          </a:r>
        </a:p>
      </dgm:t>
    </dgm:pt>
    <dgm:pt modelId="{168261FC-C80C-43D2-9814-8ABB85DEA7F7}" type="parTrans" cxnId="{416034A9-BFB2-4F86-966A-33C709FC878D}">
      <dgm:prSet/>
      <dgm:spPr/>
      <dgm:t>
        <a:bodyPr/>
        <a:lstStyle/>
        <a:p>
          <a:endParaRPr lang="pt-BR" sz="2400"/>
        </a:p>
      </dgm:t>
    </dgm:pt>
    <dgm:pt modelId="{901A2F0F-5857-447C-8DA2-E2EF9B654F59}" type="sibTrans" cxnId="{416034A9-BFB2-4F86-966A-33C709FC878D}">
      <dgm:prSet/>
      <dgm:spPr/>
      <dgm:t>
        <a:bodyPr/>
        <a:lstStyle/>
        <a:p>
          <a:endParaRPr lang="pt-BR" sz="2400"/>
        </a:p>
      </dgm:t>
    </dgm:pt>
    <dgm:pt modelId="{5A48A1F4-D638-4245-BBB4-B5AA5C8B54DC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Preço</a:t>
          </a:r>
        </a:p>
      </dgm:t>
    </dgm:pt>
    <dgm:pt modelId="{36220B44-9F28-405F-92CE-AD8F86DACD80}" type="parTrans" cxnId="{77BCEFD6-C608-4105-8064-E00385E9188E}">
      <dgm:prSet/>
      <dgm:spPr/>
      <dgm:t>
        <a:bodyPr/>
        <a:lstStyle/>
        <a:p>
          <a:endParaRPr lang="pt-BR" sz="2400"/>
        </a:p>
      </dgm:t>
    </dgm:pt>
    <dgm:pt modelId="{24C35014-7614-43F3-A458-D70790A7F5FE}" type="sibTrans" cxnId="{77BCEFD6-C608-4105-8064-E00385E9188E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0F139428-41CC-479D-ACEC-6AF777433512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Ponto</a:t>
          </a:r>
        </a:p>
      </dgm:t>
    </dgm:pt>
    <dgm:pt modelId="{023BC728-2F0E-4594-B44F-419725FD745D}" type="parTrans" cxnId="{AA1E4D6C-BC58-44C7-8500-DD63E3DF21C8}">
      <dgm:prSet/>
      <dgm:spPr/>
      <dgm:t>
        <a:bodyPr/>
        <a:lstStyle/>
        <a:p>
          <a:endParaRPr lang="pt-BR" sz="2400"/>
        </a:p>
      </dgm:t>
    </dgm:pt>
    <dgm:pt modelId="{B69A323F-CB20-4CD8-83D0-7DF72BBD470B}" type="sibTrans" cxnId="{AA1E4D6C-BC58-44C7-8500-DD63E3DF21C8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A7934B5E-5D74-4938-87C7-D127376A4D6C}">
      <dgm:prSet phldrT="[Texto]" custT="1"/>
      <dgm:spPr>
        <a:solidFill>
          <a:srgbClr val="1F497D"/>
        </a:soli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A03B1ED-40C8-4878-BD57-EFA129F30C03}" type="parTrans" cxnId="{AD4B7757-58BF-4D67-AE22-112352FC08F1}">
      <dgm:prSet/>
      <dgm:spPr/>
      <dgm:t>
        <a:bodyPr/>
        <a:lstStyle/>
        <a:p>
          <a:endParaRPr lang="pt-BR" sz="2400"/>
        </a:p>
      </dgm:t>
    </dgm:pt>
    <dgm:pt modelId="{559889A4-8142-4F29-8296-9598356E8472}" type="sibTrans" cxnId="{AD4B7757-58BF-4D67-AE22-112352FC08F1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7CDE21C8-2D81-41C6-84DB-85EE1986C5A2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gm:t>
    </dgm:pt>
    <dgm:pt modelId="{FCF7F115-798A-4E97-8398-160240C656B5}" type="parTrans" cxnId="{366A8E22-212C-4850-A4E9-49EB72F86C2A}">
      <dgm:prSet/>
      <dgm:spPr/>
      <dgm:t>
        <a:bodyPr/>
        <a:lstStyle/>
        <a:p>
          <a:endParaRPr lang="pt-BR" sz="2400"/>
        </a:p>
      </dgm:t>
    </dgm:pt>
    <dgm:pt modelId="{34841412-7089-4D3C-8E84-F55976A20EED}" type="sibTrans" cxnId="{366A8E22-212C-4850-A4E9-49EB72F86C2A}">
      <dgm:prSet/>
      <dgm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934011E5-D337-474B-9228-762061543A66}" type="pres">
      <dgm:prSet presAssocID="{E1DE3053-AACF-4EDA-BF1F-92ADF850C55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84BF1A1-1B8B-4FB6-A56B-560C79CF48F7}" type="pres">
      <dgm:prSet presAssocID="{3C6B578A-72A3-4AD3-AC88-2A920E2A377B}" presName="centerShape" presStyleLbl="node0" presStyleIdx="0" presStyleCnt="1"/>
      <dgm:spPr>
        <a:xfrm>
          <a:off x="4487614" y="1405483"/>
          <a:ext cx="1540371" cy="1540371"/>
        </a:xfrm>
        <a:prstGeom prst="ellipse">
          <a:avLst/>
        </a:prstGeom>
      </dgm:spPr>
    </dgm:pt>
    <dgm:pt modelId="{1B10230C-CE77-4E8C-B3D9-105B113351CC}" type="pres">
      <dgm:prSet presAssocID="{5A48A1F4-D638-4245-BBB4-B5AA5C8B54DC}" presName="node" presStyleLbl="node1" presStyleIdx="0" presStyleCnt="4">
        <dgm:presLayoutVars>
          <dgm:bulletEnabled val="1"/>
        </dgm:presLayoutVars>
      </dgm:prSet>
      <dgm:spPr>
        <a:xfrm>
          <a:off x="4718670" y="1448"/>
          <a:ext cx="1078259" cy="1078259"/>
        </a:xfrm>
        <a:prstGeom prst="ellipse">
          <a:avLst/>
        </a:prstGeom>
      </dgm:spPr>
    </dgm:pt>
    <dgm:pt modelId="{C47771AC-F948-4FCE-B1E5-8FCD425A2147}" type="pres">
      <dgm:prSet presAssocID="{5A48A1F4-D638-4245-BBB4-B5AA5C8B54DC}" presName="dummy" presStyleCnt="0"/>
      <dgm:spPr/>
    </dgm:pt>
    <dgm:pt modelId="{F84E2D59-642E-4A48-846B-5AC50D0844C6}" type="pres">
      <dgm:prSet presAssocID="{24C35014-7614-43F3-A458-D70790A7F5FE}" presName="sibTrans" presStyleLbl="sibTrans2D1" presStyleIdx="0" presStyleCnt="4"/>
      <dgm:spPr>
        <a:xfrm>
          <a:off x="3583891" y="501760"/>
          <a:ext cx="3347816" cy="3347816"/>
        </a:xfrm>
        <a:prstGeom prst="blockArc">
          <a:avLst>
            <a:gd name="adj1" fmla="val 16200000"/>
            <a:gd name="adj2" fmla="val 0"/>
            <a:gd name="adj3" fmla="val 4638"/>
          </a:avLst>
        </a:prstGeom>
      </dgm:spPr>
    </dgm:pt>
    <dgm:pt modelId="{BB6645A9-AF37-4CB5-A540-BB3BD3FA983E}" type="pres">
      <dgm:prSet presAssocID="{0F139428-41CC-479D-ACEC-6AF777433512}" presName="node" presStyleLbl="node1" presStyleIdx="1" presStyleCnt="4">
        <dgm:presLayoutVars>
          <dgm:bulletEnabled val="1"/>
        </dgm:presLayoutVars>
      </dgm:prSet>
      <dgm:spPr>
        <a:xfrm>
          <a:off x="6761266" y="2409821"/>
          <a:ext cx="1589068" cy="1589068"/>
        </a:xfrm>
        <a:prstGeom prst="ellipse">
          <a:avLst/>
        </a:prstGeom>
      </dgm:spPr>
    </dgm:pt>
    <dgm:pt modelId="{3934054D-7FF2-4F7A-85DD-273361584894}" type="pres">
      <dgm:prSet presAssocID="{0F139428-41CC-479D-ACEC-6AF777433512}" presName="dummy" presStyleCnt="0"/>
      <dgm:spPr/>
    </dgm:pt>
    <dgm:pt modelId="{FEC0A8B6-5600-4F11-98D0-45014A52688B}" type="pres">
      <dgm:prSet presAssocID="{B69A323F-CB20-4CD8-83D0-7DF72BBD470B}" presName="sibTrans" presStyleLbl="sibTrans2D1" presStyleIdx="1" presStyleCnt="4"/>
      <dgm:spPr>
        <a:xfrm>
          <a:off x="3583891" y="501760"/>
          <a:ext cx="3347816" cy="3347816"/>
        </a:xfrm>
        <a:prstGeom prst="blockArc">
          <a:avLst>
            <a:gd name="adj1" fmla="val 0"/>
            <a:gd name="adj2" fmla="val 5400000"/>
            <a:gd name="adj3" fmla="val 4638"/>
          </a:avLst>
        </a:prstGeom>
      </dgm:spPr>
    </dgm:pt>
    <dgm:pt modelId="{41A495D5-3E6D-4FA2-A3EB-EB880D9F5167}" type="pres">
      <dgm:prSet presAssocID="{A7934B5E-5D74-4938-87C7-D127376A4D6C}" presName="node" presStyleLbl="node1" presStyleIdx="2" presStyleCnt="4">
        <dgm:presLayoutVars>
          <dgm:bulletEnabled val="1"/>
        </dgm:presLayoutVars>
      </dgm:prSet>
      <dgm:spPr>
        <a:xfrm>
          <a:off x="4354037" y="4817050"/>
          <a:ext cx="1589068" cy="1589068"/>
        </a:xfrm>
        <a:prstGeom prst="ellipse">
          <a:avLst/>
        </a:prstGeom>
      </dgm:spPr>
    </dgm:pt>
    <dgm:pt modelId="{1F406A07-D093-44B5-9F03-1AC43D814077}" type="pres">
      <dgm:prSet presAssocID="{A7934B5E-5D74-4938-87C7-D127376A4D6C}" presName="dummy" presStyleCnt="0"/>
      <dgm:spPr/>
    </dgm:pt>
    <dgm:pt modelId="{36D2FCA0-2F71-4931-861D-B41705B067CC}" type="pres">
      <dgm:prSet presAssocID="{559889A4-8142-4F29-8296-9598356E8472}" presName="sibTrans" presStyleLbl="sibTrans2D1" presStyleIdx="2" presStyleCnt="4"/>
      <dgm:spPr>
        <a:xfrm>
          <a:off x="3583891" y="501760"/>
          <a:ext cx="3347816" cy="334781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</dgm:spPr>
    </dgm:pt>
    <dgm:pt modelId="{77D1DC19-8F97-42C0-8614-7F66F6F7D587}" type="pres">
      <dgm:prSet presAssocID="{7CDE21C8-2D81-41C6-84DB-85EE1986C5A2}" presName="node" presStyleLbl="node1" presStyleIdx="3" presStyleCnt="4">
        <dgm:presLayoutVars>
          <dgm:bulletEnabled val="1"/>
        </dgm:presLayoutVars>
      </dgm:prSet>
      <dgm:spPr>
        <a:xfrm>
          <a:off x="1946809" y="2409821"/>
          <a:ext cx="1589068" cy="1589068"/>
        </a:xfrm>
        <a:prstGeom prst="ellipse">
          <a:avLst/>
        </a:prstGeom>
      </dgm:spPr>
    </dgm:pt>
    <dgm:pt modelId="{36ECE372-BF3B-402A-91BF-377C1EA77EE6}" type="pres">
      <dgm:prSet presAssocID="{7CDE21C8-2D81-41C6-84DB-85EE1986C5A2}" presName="dummy" presStyleCnt="0"/>
      <dgm:spPr/>
    </dgm:pt>
    <dgm:pt modelId="{FE5A8A65-7804-4B03-A2B3-8207D9BC9C68}" type="pres">
      <dgm:prSet presAssocID="{34841412-7089-4D3C-8E84-F55976A20EED}" presName="sibTrans" presStyleLbl="sibTrans2D1" presStyleIdx="3" presStyleCnt="4"/>
      <dgm:spPr>
        <a:xfrm>
          <a:off x="3583891" y="501760"/>
          <a:ext cx="3347816" cy="334781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</dgm:spPr>
    </dgm:pt>
  </dgm:ptLst>
  <dgm:cxnLst>
    <dgm:cxn modelId="{9D58B002-384B-438F-9B18-2DF535BB4AB4}" type="presOf" srcId="{B69A323F-CB20-4CD8-83D0-7DF72BBD470B}" destId="{FEC0A8B6-5600-4F11-98D0-45014A52688B}" srcOrd="0" destOrd="0" presId="urn:microsoft.com/office/officeart/2005/8/layout/radial6"/>
    <dgm:cxn modelId="{D38E9713-2FA8-4A7E-B050-DD80AF22F9AE}" type="presOf" srcId="{3C6B578A-72A3-4AD3-AC88-2A920E2A377B}" destId="{384BF1A1-1B8B-4FB6-A56B-560C79CF48F7}" srcOrd="0" destOrd="0" presId="urn:microsoft.com/office/officeart/2005/8/layout/radial6"/>
    <dgm:cxn modelId="{165CE320-A11D-4FCF-BBF4-E0FC5B54CE07}" type="presOf" srcId="{24C35014-7614-43F3-A458-D70790A7F5FE}" destId="{F84E2D59-642E-4A48-846B-5AC50D0844C6}" srcOrd="0" destOrd="0" presId="urn:microsoft.com/office/officeart/2005/8/layout/radial6"/>
    <dgm:cxn modelId="{366A8E22-212C-4850-A4E9-49EB72F86C2A}" srcId="{3C6B578A-72A3-4AD3-AC88-2A920E2A377B}" destId="{7CDE21C8-2D81-41C6-84DB-85EE1986C5A2}" srcOrd="3" destOrd="0" parTransId="{FCF7F115-798A-4E97-8398-160240C656B5}" sibTransId="{34841412-7089-4D3C-8E84-F55976A20EED}"/>
    <dgm:cxn modelId="{FF16FC2D-A448-4295-A370-0764055D86A3}" type="presOf" srcId="{5A48A1F4-D638-4245-BBB4-B5AA5C8B54DC}" destId="{1B10230C-CE77-4E8C-B3D9-105B113351CC}" srcOrd="0" destOrd="0" presId="urn:microsoft.com/office/officeart/2005/8/layout/radial6"/>
    <dgm:cxn modelId="{4A628163-C725-474A-9131-605168355E38}" type="presOf" srcId="{E1DE3053-AACF-4EDA-BF1F-92ADF850C551}" destId="{934011E5-D337-474B-9228-762061543A66}" srcOrd="0" destOrd="0" presId="urn:microsoft.com/office/officeart/2005/8/layout/radial6"/>
    <dgm:cxn modelId="{AA1E4D6C-BC58-44C7-8500-DD63E3DF21C8}" srcId="{3C6B578A-72A3-4AD3-AC88-2A920E2A377B}" destId="{0F139428-41CC-479D-ACEC-6AF777433512}" srcOrd="1" destOrd="0" parTransId="{023BC728-2F0E-4594-B44F-419725FD745D}" sibTransId="{B69A323F-CB20-4CD8-83D0-7DF72BBD470B}"/>
    <dgm:cxn modelId="{AD4B7757-58BF-4D67-AE22-112352FC08F1}" srcId="{3C6B578A-72A3-4AD3-AC88-2A920E2A377B}" destId="{A7934B5E-5D74-4938-87C7-D127376A4D6C}" srcOrd="2" destOrd="0" parTransId="{0A03B1ED-40C8-4878-BD57-EFA129F30C03}" sibTransId="{559889A4-8142-4F29-8296-9598356E8472}"/>
    <dgm:cxn modelId="{416034A9-BFB2-4F86-966A-33C709FC878D}" srcId="{E1DE3053-AACF-4EDA-BF1F-92ADF850C551}" destId="{3C6B578A-72A3-4AD3-AC88-2A920E2A377B}" srcOrd="0" destOrd="0" parTransId="{168261FC-C80C-43D2-9814-8ABB85DEA7F7}" sibTransId="{901A2F0F-5857-447C-8DA2-E2EF9B654F59}"/>
    <dgm:cxn modelId="{3B72FEBC-B81B-47CF-81BC-4E49A1E6B386}" type="presOf" srcId="{7CDE21C8-2D81-41C6-84DB-85EE1986C5A2}" destId="{77D1DC19-8F97-42C0-8614-7F66F6F7D587}" srcOrd="0" destOrd="0" presId="urn:microsoft.com/office/officeart/2005/8/layout/radial6"/>
    <dgm:cxn modelId="{44FA15CB-88B4-4FF5-8201-545979245D76}" type="presOf" srcId="{A7934B5E-5D74-4938-87C7-D127376A4D6C}" destId="{41A495D5-3E6D-4FA2-A3EB-EB880D9F5167}" srcOrd="0" destOrd="0" presId="urn:microsoft.com/office/officeart/2005/8/layout/radial6"/>
    <dgm:cxn modelId="{77BCEFD6-C608-4105-8064-E00385E9188E}" srcId="{3C6B578A-72A3-4AD3-AC88-2A920E2A377B}" destId="{5A48A1F4-D638-4245-BBB4-B5AA5C8B54DC}" srcOrd="0" destOrd="0" parTransId="{36220B44-9F28-405F-92CE-AD8F86DACD80}" sibTransId="{24C35014-7614-43F3-A458-D70790A7F5FE}"/>
    <dgm:cxn modelId="{9FC8B5D7-09F4-47C8-80D8-C7AF1523A8D3}" type="presOf" srcId="{0F139428-41CC-479D-ACEC-6AF777433512}" destId="{BB6645A9-AF37-4CB5-A540-BB3BD3FA983E}" srcOrd="0" destOrd="0" presId="urn:microsoft.com/office/officeart/2005/8/layout/radial6"/>
    <dgm:cxn modelId="{8BAAFBF8-4496-493C-8F1E-BE5D4519B8A6}" type="presOf" srcId="{559889A4-8142-4F29-8296-9598356E8472}" destId="{36D2FCA0-2F71-4931-861D-B41705B067CC}" srcOrd="0" destOrd="0" presId="urn:microsoft.com/office/officeart/2005/8/layout/radial6"/>
    <dgm:cxn modelId="{9E814DFD-47C4-4B03-B69D-FDB18203FBCA}" type="presOf" srcId="{34841412-7089-4D3C-8E84-F55976A20EED}" destId="{FE5A8A65-7804-4B03-A2B3-8207D9BC9C68}" srcOrd="0" destOrd="0" presId="urn:microsoft.com/office/officeart/2005/8/layout/radial6"/>
    <dgm:cxn modelId="{A33CA1AB-5E1C-44F6-AA6C-EFEAA942E869}" type="presParOf" srcId="{934011E5-D337-474B-9228-762061543A66}" destId="{384BF1A1-1B8B-4FB6-A56B-560C79CF48F7}" srcOrd="0" destOrd="0" presId="urn:microsoft.com/office/officeart/2005/8/layout/radial6"/>
    <dgm:cxn modelId="{58E672BA-9279-49BD-A136-CE8E115CD6B3}" type="presParOf" srcId="{934011E5-D337-474B-9228-762061543A66}" destId="{1B10230C-CE77-4E8C-B3D9-105B113351CC}" srcOrd="1" destOrd="0" presId="urn:microsoft.com/office/officeart/2005/8/layout/radial6"/>
    <dgm:cxn modelId="{E1BF28DA-50D0-4B16-AE9E-139A98FA5F3C}" type="presParOf" srcId="{934011E5-D337-474B-9228-762061543A66}" destId="{C47771AC-F948-4FCE-B1E5-8FCD425A2147}" srcOrd="2" destOrd="0" presId="urn:microsoft.com/office/officeart/2005/8/layout/radial6"/>
    <dgm:cxn modelId="{725DD901-96F4-47D1-9E21-F3AC0D8D9215}" type="presParOf" srcId="{934011E5-D337-474B-9228-762061543A66}" destId="{F84E2D59-642E-4A48-846B-5AC50D0844C6}" srcOrd="3" destOrd="0" presId="urn:microsoft.com/office/officeart/2005/8/layout/radial6"/>
    <dgm:cxn modelId="{735C24CB-87B1-44D5-A9B6-D01861C9AFD6}" type="presParOf" srcId="{934011E5-D337-474B-9228-762061543A66}" destId="{BB6645A9-AF37-4CB5-A540-BB3BD3FA983E}" srcOrd="4" destOrd="0" presId="urn:microsoft.com/office/officeart/2005/8/layout/radial6"/>
    <dgm:cxn modelId="{4557080A-28BD-4F1E-92DE-24F434D89E7B}" type="presParOf" srcId="{934011E5-D337-474B-9228-762061543A66}" destId="{3934054D-7FF2-4F7A-85DD-273361584894}" srcOrd="5" destOrd="0" presId="urn:microsoft.com/office/officeart/2005/8/layout/radial6"/>
    <dgm:cxn modelId="{5770B807-BA69-4ADD-A503-43A83656E0D4}" type="presParOf" srcId="{934011E5-D337-474B-9228-762061543A66}" destId="{FEC0A8B6-5600-4F11-98D0-45014A52688B}" srcOrd="6" destOrd="0" presId="urn:microsoft.com/office/officeart/2005/8/layout/radial6"/>
    <dgm:cxn modelId="{3DFB593B-0C23-4190-B851-B9F34E3287EF}" type="presParOf" srcId="{934011E5-D337-474B-9228-762061543A66}" destId="{41A495D5-3E6D-4FA2-A3EB-EB880D9F5167}" srcOrd="7" destOrd="0" presId="urn:microsoft.com/office/officeart/2005/8/layout/radial6"/>
    <dgm:cxn modelId="{C649EBC2-EFF7-45AE-BC24-29618E8A5FE6}" type="presParOf" srcId="{934011E5-D337-474B-9228-762061543A66}" destId="{1F406A07-D093-44B5-9F03-1AC43D814077}" srcOrd="8" destOrd="0" presId="urn:microsoft.com/office/officeart/2005/8/layout/radial6"/>
    <dgm:cxn modelId="{CC71CF11-1C63-4AC5-845E-ED697388108F}" type="presParOf" srcId="{934011E5-D337-474B-9228-762061543A66}" destId="{36D2FCA0-2F71-4931-861D-B41705B067CC}" srcOrd="9" destOrd="0" presId="urn:microsoft.com/office/officeart/2005/8/layout/radial6"/>
    <dgm:cxn modelId="{366F1281-954B-4641-BDCE-42E813219CE2}" type="presParOf" srcId="{934011E5-D337-474B-9228-762061543A66}" destId="{77D1DC19-8F97-42C0-8614-7F66F6F7D587}" srcOrd="10" destOrd="0" presId="urn:microsoft.com/office/officeart/2005/8/layout/radial6"/>
    <dgm:cxn modelId="{683E7CDD-F90B-455B-B065-05E2F3F489DF}" type="presParOf" srcId="{934011E5-D337-474B-9228-762061543A66}" destId="{36ECE372-BF3B-402A-91BF-377C1EA77EE6}" srcOrd="11" destOrd="0" presId="urn:microsoft.com/office/officeart/2005/8/layout/radial6"/>
    <dgm:cxn modelId="{1B8CDC74-B99A-4143-BCF0-DAED9421ADEB}" type="presParOf" srcId="{934011E5-D337-474B-9228-762061543A66}" destId="{FE5A8A65-7804-4B03-A2B3-8207D9BC9C6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882994-0B10-4725-A5E2-78AA1C5CBA0C}" type="doc">
      <dgm:prSet loTypeId="urn:microsoft.com/office/officeart/2005/8/layout/arrow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0F6FFD-0F17-4C6C-97A1-24C8BFC962F4}">
      <dgm:prSet phldrT="[Texto]"/>
      <dgm:spPr/>
      <dgm:t>
        <a:bodyPr/>
        <a:lstStyle/>
        <a:p>
          <a:r>
            <a:rPr lang="pt-BR" dirty="0"/>
            <a:t>Orgânico</a:t>
          </a:r>
        </a:p>
      </dgm:t>
    </dgm:pt>
    <dgm:pt modelId="{910F634A-A7CD-41C0-A1A3-39BF3DEFBEBB}" type="parTrans" cxnId="{427399D2-9C3C-4328-8C4B-00D4759F19EA}">
      <dgm:prSet/>
      <dgm:spPr/>
      <dgm:t>
        <a:bodyPr/>
        <a:lstStyle/>
        <a:p>
          <a:endParaRPr lang="pt-BR"/>
        </a:p>
      </dgm:t>
    </dgm:pt>
    <dgm:pt modelId="{43257234-F458-4492-B869-15B7C35700A5}" type="sibTrans" cxnId="{427399D2-9C3C-4328-8C4B-00D4759F19EA}">
      <dgm:prSet/>
      <dgm:spPr/>
      <dgm:t>
        <a:bodyPr/>
        <a:lstStyle/>
        <a:p>
          <a:endParaRPr lang="pt-BR"/>
        </a:p>
      </dgm:t>
    </dgm:pt>
    <dgm:pt modelId="{B4325027-1C55-440F-A102-F413A2193C2C}">
      <dgm:prSet phldrT="[Texto]"/>
      <dgm:spPr/>
      <dgm:t>
        <a:bodyPr/>
        <a:lstStyle/>
        <a:p>
          <a:r>
            <a:rPr lang="pt-BR" dirty="0"/>
            <a:t>Patrocinado</a:t>
          </a:r>
        </a:p>
      </dgm:t>
    </dgm:pt>
    <dgm:pt modelId="{EE19F363-C344-445E-9AA8-41D2C14A7258}" type="parTrans" cxnId="{21A1B0C3-05FC-44F8-B3E7-653B84C466A1}">
      <dgm:prSet/>
      <dgm:spPr/>
      <dgm:t>
        <a:bodyPr/>
        <a:lstStyle/>
        <a:p>
          <a:endParaRPr lang="pt-BR"/>
        </a:p>
      </dgm:t>
    </dgm:pt>
    <dgm:pt modelId="{852EDBE9-6883-424D-AFEC-4040022FAD55}" type="sibTrans" cxnId="{21A1B0C3-05FC-44F8-B3E7-653B84C466A1}">
      <dgm:prSet/>
      <dgm:spPr/>
      <dgm:t>
        <a:bodyPr/>
        <a:lstStyle/>
        <a:p>
          <a:endParaRPr lang="pt-BR"/>
        </a:p>
      </dgm:t>
    </dgm:pt>
    <dgm:pt modelId="{7A965F83-3921-49CD-8F86-A4CAC62A0A97}" type="pres">
      <dgm:prSet presAssocID="{16882994-0B10-4725-A5E2-78AA1C5CBA0C}" presName="diagram" presStyleCnt="0">
        <dgm:presLayoutVars>
          <dgm:dir/>
          <dgm:resizeHandles val="exact"/>
        </dgm:presLayoutVars>
      </dgm:prSet>
      <dgm:spPr/>
    </dgm:pt>
    <dgm:pt modelId="{118992DC-2FA2-4D2C-BDB1-AFC50088E1AB}" type="pres">
      <dgm:prSet presAssocID="{C80F6FFD-0F17-4C6C-97A1-24C8BFC962F4}" presName="arrow" presStyleLbl="node1" presStyleIdx="0" presStyleCnt="2">
        <dgm:presLayoutVars>
          <dgm:bulletEnabled val="1"/>
        </dgm:presLayoutVars>
      </dgm:prSet>
      <dgm:spPr/>
    </dgm:pt>
    <dgm:pt modelId="{259E2222-52D6-463C-AB8B-B4E0508EA5D1}" type="pres">
      <dgm:prSet presAssocID="{B4325027-1C55-440F-A102-F413A2193C2C}" presName="arrow" presStyleLbl="node1" presStyleIdx="1" presStyleCnt="2">
        <dgm:presLayoutVars>
          <dgm:bulletEnabled val="1"/>
        </dgm:presLayoutVars>
      </dgm:prSet>
      <dgm:spPr/>
    </dgm:pt>
  </dgm:ptLst>
  <dgm:cxnLst>
    <dgm:cxn modelId="{0052FB2D-1C94-4DDF-9C56-E833B9738CF5}" type="presOf" srcId="{16882994-0B10-4725-A5E2-78AA1C5CBA0C}" destId="{7A965F83-3921-49CD-8F86-A4CAC62A0A97}" srcOrd="0" destOrd="0" presId="urn:microsoft.com/office/officeart/2005/8/layout/arrow5"/>
    <dgm:cxn modelId="{E549C180-DDA9-4936-BD3E-3065C03107A9}" type="presOf" srcId="{C80F6FFD-0F17-4C6C-97A1-24C8BFC962F4}" destId="{118992DC-2FA2-4D2C-BDB1-AFC50088E1AB}" srcOrd="0" destOrd="0" presId="urn:microsoft.com/office/officeart/2005/8/layout/arrow5"/>
    <dgm:cxn modelId="{21A1B0C3-05FC-44F8-B3E7-653B84C466A1}" srcId="{16882994-0B10-4725-A5E2-78AA1C5CBA0C}" destId="{B4325027-1C55-440F-A102-F413A2193C2C}" srcOrd="1" destOrd="0" parTransId="{EE19F363-C344-445E-9AA8-41D2C14A7258}" sibTransId="{852EDBE9-6883-424D-AFEC-4040022FAD55}"/>
    <dgm:cxn modelId="{427399D2-9C3C-4328-8C4B-00D4759F19EA}" srcId="{16882994-0B10-4725-A5E2-78AA1C5CBA0C}" destId="{C80F6FFD-0F17-4C6C-97A1-24C8BFC962F4}" srcOrd="0" destOrd="0" parTransId="{910F634A-A7CD-41C0-A1A3-39BF3DEFBEBB}" sibTransId="{43257234-F458-4492-B869-15B7C35700A5}"/>
    <dgm:cxn modelId="{87299BF8-CFDD-4678-BF12-87AC2C9D836F}" type="presOf" srcId="{B4325027-1C55-440F-A102-F413A2193C2C}" destId="{259E2222-52D6-463C-AB8B-B4E0508EA5D1}" srcOrd="0" destOrd="0" presId="urn:microsoft.com/office/officeart/2005/8/layout/arrow5"/>
    <dgm:cxn modelId="{BFB6E32E-A365-4766-88A0-A67C1AD7B999}" type="presParOf" srcId="{7A965F83-3921-49CD-8F86-A4CAC62A0A97}" destId="{118992DC-2FA2-4D2C-BDB1-AFC50088E1AB}" srcOrd="0" destOrd="0" presId="urn:microsoft.com/office/officeart/2005/8/layout/arrow5"/>
    <dgm:cxn modelId="{B1A32538-8A07-4E3C-8C02-975CAB2C4C6F}" type="presParOf" srcId="{7A965F83-3921-49CD-8F86-A4CAC62A0A97}" destId="{259E2222-52D6-463C-AB8B-B4E0508EA5D1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41364D-883E-45F7-8BDE-DACA717FB1E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1458044A-5157-4B62-855F-EA4130120F08}">
      <dgm:prSet phldrT="[Texto]"/>
      <dgm:spPr/>
      <dgm:t>
        <a:bodyPr/>
        <a:lstStyle/>
        <a:p>
          <a:r>
            <a:rPr lang="pt-BR" dirty="0"/>
            <a:t>Ético</a:t>
          </a:r>
        </a:p>
      </dgm:t>
    </dgm:pt>
    <dgm:pt modelId="{D692FDDE-02FF-44B2-A99F-B88AE5C98DEE}" type="parTrans" cxnId="{0FDDB19A-AC34-4624-8A26-F8E579B67DAE}">
      <dgm:prSet/>
      <dgm:spPr/>
      <dgm:t>
        <a:bodyPr/>
        <a:lstStyle/>
        <a:p>
          <a:endParaRPr lang="pt-BR"/>
        </a:p>
      </dgm:t>
    </dgm:pt>
    <dgm:pt modelId="{F7D0BDB8-C3FA-4FA7-9883-98E6BF9D1E38}" type="sibTrans" cxnId="{0FDDB19A-AC34-4624-8A26-F8E579B67DAE}">
      <dgm:prSet/>
      <dgm:spPr/>
      <dgm:t>
        <a:bodyPr/>
        <a:lstStyle/>
        <a:p>
          <a:endParaRPr lang="pt-BR"/>
        </a:p>
      </dgm:t>
    </dgm:pt>
    <dgm:pt modelId="{76118A0C-2A1F-4434-968D-80EC4A003440}">
      <dgm:prSet phldrT="[Texto]"/>
      <dgm:spPr/>
      <dgm:t>
        <a:bodyPr/>
        <a:lstStyle/>
        <a:p>
          <a:r>
            <a:rPr lang="pt-BR" dirty="0"/>
            <a:t>Legal</a:t>
          </a:r>
        </a:p>
      </dgm:t>
    </dgm:pt>
    <dgm:pt modelId="{8202472C-4120-4699-998A-AF3CC395D321}" type="parTrans" cxnId="{5E86D47C-B192-4C93-A774-0D2C5741C818}">
      <dgm:prSet/>
      <dgm:spPr/>
      <dgm:t>
        <a:bodyPr/>
        <a:lstStyle/>
        <a:p>
          <a:endParaRPr lang="pt-BR"/>
        </a:p>
      </dgm:t>
    </dgm:pt>
    <dgm:pt modelId="{80DE093A-AD8D-4BF8-BE6A-E178AD82C981}" type="sibTrans" cxnId="{5E86D47C-B192-4C93-A774-0D2C5741C818}">
      <dgm:prSet/>
      <dgm:spPr/>
      <dgm:t>
        <a:bodyPr/>
        <a:lstStyle/>
        <a:p>
          <a:endParaRPr lang="pt-BR"/>
        </a:p>
      </dgm:t>
    </dgm:pt>
    <dgm:pt modelId="{AA18DC99-30D4-4078-AD8D-81EF9F86EFA0}">
      <dgm:prSet phldrT="[Texto]"/>
      <dgm:spPr/>
      <dgm:t>
        <a:bodyPr/>
        <a:lstStyle/>
        <a:p>
          <a:r>
            <a:rPr lang="pt-BR" dirty="0"/>
            <a:t>Moral</a:t>
          </a:r>
        </a:p>
      </dgm:t>
    </dgm:pt>
    <dgm:pt modelId="{212AEAA6-67DA-4C29-A07A-59269D3880C4}" type="parTrans" cxnId="{D315CFC3-E1CF-4C82-AC58-86389A5DC107}">
      <dgm:prSet/>
      <dgm:spPr/>
      <dgm:t>
        <a:bodyPr/>
        <a:lstStyle/>
        <a:p>
          <a:endParaRPr lang="pt-BR"/>
        </a:p>
      </dgm:t>
    </dgm:pt>
    <dgm:pt modelId="{295EFC57-33FD-4870-B922-1485BD91E7B9}" type="sibTrans" cxnId="{D315CFC3-E1CF-4C82-AC58-86389A5DC107}">
      <dgm:prSet/>
      <dgm:spPr/>
      <dgm:t>
        <a:bodyPr/>
        <a:lstStyle/>
        <a:p>
          <a:endParaRPr lang="pt-BR"/>
        </a:p>
      </dgm:t>
    </dgm:pt>
    <dgm:pt modelId="{CEF5E3D2-39C2-4623-9EC1-1C2D9647122E}" type="pres">
      <dgm:prSet presAssocID="{6341364D-883E-45F7-8BDE-DACA717FB1EE}" presName="compositeShape" presStyleCnt="0">
        <dgm:presLayoutVars>
          <dgm:chMax val="7"/>
          <dgm:dir/>
          <dgm:resizeHandles val="exact"/>
        </dgm:presLayoutVars>
      </dgm:prSet>
      <dgm:spPr/>
    </dgm:pt>
    <dgm:pt modelId="{C20EFBA1-0343-45A7-83FC-7F66669D86DE}" type="pres">
      <dgm:prSet presAssocID="{1458044A-5157-4B62-855F-EA4130120F08}" presName="circ1" presStyleLbl="vennNode1" presStyleIdx="0" presStyleCnt="3"/>
      <dgm:spPr/>
    </dgm:pt>
    <dgm:pt modelId="{9779DA04-EC53-4D8D-8D17-648004084E05}" type="pres">
      <dgm:prSet presAssocID="{1458044A-5157-4B62-855F-EA4130120F0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DB60B10-8A35-4A0F-81AD-1B3C64B654E6}" type="pres">
      <dgm:prSet presAssocID="{76118A0C-2A1F-4434-968D-80EC4A003440}" presName="circ2" presStyleLbl="vennNode1" presStyleIdx="1" presStyleCnt="3"/>
      <dgm:spPr/>
    </dgm:pt>
    <dgm:pt modelId="{1A0AB8E4-B9C7-4DB3-82D2-84A61373761A}" type="pres">
      <dgm:prSet presAssocID="{76118A0C-2A1F-4434-968D-80EC4A00344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91C76E2-264D-4900-B302-3A564198649D}" type="pres">
      <dgm:prSet presAssocID="{AA18DC99-30D4-4078-AD8D-81EF9F86EFA0}" presName="circ3" presStyleLbl="vennNode1" presStyleIdx="2" presStyleCnt="3"/>
      <dgm:spPr/>
    </dgm:pt>
    <dgm:pt modelId="{777E6FFD-C19B-4E05-A6A2-9CCB56165C75}" type="pres">
      <dgm:prSet presAssocID="{AA18DC99-30D4-4078-AD8D-81EF9F86EFA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5FE961C-C607-4CB8-811F-7E23286E6C12}" type="presOf" srcId="{1458044A-5157-4B62-855F-EA4130120F08}" destId="{C20EFBA1-0343-45A7-83FC-7F66669D86DE}" srcOrd="0" destOrd="0" presId="urn:microsoft.com/office/officeart/2005/8/layout/venn1"/>
    <dgm:cxn modelId="{C37AF047-A170-4855-BC96-FB805651CD6B}" type="presOf" srcId="{76118A0C-2A1F-4434-968D-80EC4A003440}" destId="{1A0AB8E4-B9C7-4DB3-82D2-84A61373761A}" srcOrd="1" destOrd="0" presId="urn:microsoft.com/office/officeart/2005/8/layout/venn1"/>
    <dgm:cxn modelId="{5E86D47C-B192-4C93-A774-0D2C5741C818}" srcId="{6341364D-883E-45F7-8BDE-DACA717FB1EE}" destId="{76118A0C-2A1F-4434-968D-80EC4A003440}" srcOrd="1" destOrd="0" parTransId="{8202472C-4120-4699-998A-AF3CC395D321}" sibTransId="{80DE093A-AD8D-4BF8-BE6A-E178AD82C981}"/>
    <dgm:cxn modelId="{7B095980-370E-4886-92E5-553A61D8919E}" type="presOf" srcId="{76118A0C-2A1F-4434-968D-80EC4A003440}" destId="{1DB60B10-8A35-4A0F-81AD-1B3C64B654E6}" srcOrd="0" destOrd="0" presId="urn:microsoft.com/office/officeart/2005/8/layout/venn1"/>
    <dgm:cxn modelId="{0FDDB19A-AC34-4624-8A26-F8E579B67DAE}" srcId="{6341364D-883E-45F7-8BDE-DACA717FB1EE}" destId="{1458044A-5157-4B62-855F-EA4130120F08}" srcOrd="0" destOrd="0" parTransId="{D692FDDE-02FF-44B2-A99F-B88AE5C98DEE}" sibTransId="{F7D0BDB8-C3FA-4FA7-9883-98E6BF9D1E38}"/>
    <dgm:cxn modelId="{3239ACAD-BF20-4DCB-817B-7CEABBFE63F1}" type="presOf" srcId="{6341364D-883E-45F7-8BDE-DACA717FB1EE}" destId="{CEF5E3D2-39C2-4623-9EC1-1C2D9647122E}" srcOrd="0" destOrd="0" presId="urn:microsoft.com/office/officeart/2005/8/layout/venn1"/>
    <dgm:cxn modelId="{7AA611BE-28CD-439C-809F-6D4966BA692A}" type="presOf" srcId="{AA18DC99-30D4-4078-AD8D-81EF9F86EFA0}" destId="{891C76E2-264D-4900-B302-3A564198649D}" srcOrd="0" destOrd="0" presId="urn:microsoft.com/office/officeart/2005/8/layout/venn1"/>
    <dgm:cxn modelId="{D315CFC3-E1CF-4C82-AC58-86389A5DC107}" srcId="{6341364D-883E-45F7-8BDE-DACA717FB1EE}" destId="{AA18DC99-30D4-4078-AD8D-81EF9F86EFA0}" srcOrd="2" destOrd="0" parTransId="{212AEAA6-67DA-4C29-A07A-59269D3880C4}" sibTransId="{295EFC57-33FD-4870-B922-1485BD91E7B9}"/>
    <dgm:cxn modelId="{9120AFE4-8AB8-43E9-B983-58771F0442DD}" type="presOf" srcId="{1458044A-5157-4B62-855F-EA4130120F08}" destId="{9779DA04-EC53-4D8D-8D17-648004084E05}" srcOrd="1" destOrd="0" presId="urn:microsoft.com/office/officeart/2005/8/layout/venn1"/>
    <dgm:cxn modelId="{7A5A3BE7-0067-4FE5-B3EA-B40DD584396A}" type="presOf" srcId="{AA18DC99-30D4-4078-AD8D-81EF9F86EFA0}" destId="{777E6FFD-C19B-4E05-A6A2-9CCB56165C75}" srcOrd="1" destOrd="0" presId="urn:microsoft.com/office/officeart/2005/8/layout/venn1"/>
    <dgm:cxn modelId="{DCB8E538-608F-4E17-815E-EF6B895D7AA2}" type="presParOf" srcId="{CEF5E3D2-39C2-4623-9EC1-1C2D9647122E}" destId="{C20EFBA1-0343-45A7-83FC-7F66669D86DE}" srcOrd="0" destOrd="0" presId="urn:microsoft.com/office/officeart/2005/8/layout/venn1"/>
    <dgm:cxn modelId="{06411C5B-2FB4-4D6B-AE43-D43A9CC27D5E}" type="presParOf" srcId="{CEF5E3D2-39C2-4623-9EC1-1C2D9647122E}" destId="{9779DA04-EC53-4D8D-8D17-648004084E05}" srcOrd="1" destOrd="0" presId="urn:microsoft.com/office/officeart/2005/8/layout/venn1"/>
    <dgm:cxn modelId="{524744D3-0ADD-4CE9-B8A9-A91947AFF1D1}" type="presParOf" srcId="{CEF5E3D2-39C2-4623-9EC1-1C2D9647122E}" destId="{1DB60B10-8A35-4A0F-81AD-1B3C64B654E6}" srcOrd="2" destOrd="0" presId="urn:microsoft.com/office/officeart/2005/8/layout/venn1"/>
    <dgm:cxn modelId="{DCA15DBF-BDAB-4799-B2B5-DCF7B4E57859}" type="presParOf" srcId="{CEF5E3D2-39C2-4623-9EC1-1C2D9647122E}" destId="{1A0AB8E4-B9C7-4DB3-82D2-84A61373761A}" srcOrd="3" destOrd="0" presId="urn:microsoft.com/office/officeart/2005/8/layout/venn1"/>
    <dgm:cxn modelId="{8CAD78F0-1EE3-47BA-ACB6-20422CB6A972}" type="presParOf" srcId="{CEF5E3D2-39C2-4623-9EC1-1C2D9647122E}" destId="{891C76E2-264D-4900-B302-3A564198649D}" srcOrd="4" destOrd="0" presId="urn:microsoft.com/office/officeart/2005/8/layout/venn1"/>
    <dgm:cxn modelId="{D692DB73-96AB-4307-9A53-5746D8A351E8}" type="presParOf" srcId="{CEF5E3D2-39C2-4623-9EC1-1C2D9647122E}" destId="{777E6FFD-C19B-4E05-A6A2-9CCB56165C7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DE3053-AACF-4EDA-BF1F-92ADF850C55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C6B578A-72A3-4AD3-AC88-2A920E2A377B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pt-BR" sz="2400" dirty="0">
              <a:solidFill>
                <a:schemeClr val="tx1"/>
              </a:solidFill>
            </a:rPr>
            <a:t>Composto de Marketing</a:t>
          </a:r>
        </a:p>
      </dgm:t>
    </dgm:pt>
    <dgm:pt modelId="{168261FC-C80C-43D2-9814-8ABB85DEA7F7}" type="parTrans" cxnId="{416034A9-BFB2-4F86-966A-33C709FC878D}">
      <dgm:prSet/>
      <dgm:spPr/>
      <dgm:t>
        <a:bodyPr/>
        <a:lstStyle/>
        <a:p>
          <a:endParaRPr lang="pt-BR" sz="2400"/>
        </a:p>
      </dgm:t>
    </dgm:pt>
    <dgm:pt modelId="{901A2F0F-5857-447C-8DA2-E2EF9B654F59}" type="sibTrans" cxnId="{416034A9-BFB2-4F86-966A-33C709FC878D}">
      <dgm:prSet/>
      <dgm:spPr/>
      <dgm:t>
        <a:bodyPr/>
        <a:lstStyle/>
        <a:p>
          <a:endParaRPr lang="pt-BR" sz="2400"/>
        </a:p>
      </dgm:t>
    </dgm:pt>
    <dgm:pt modelId="{5A48A1F4-D638-4245-BBB4-B5AA5C8B54DC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Preço</a:t>
          </a:r>
        </a:p>
      </dgm:t>
    </dgm:pt>
    <dgm:pt modelId="{36220B44-9F28-405F-92CE-AD8F86DACD80}" type="parTrans" cxnId="{77BCEFD6-C608-4105-8064-E00385E9188E}">
      <dgm:prSet/>
      <dgm:spPr/>
      <dgm:t>
        <a:bodyPr/>
        <a:lstStyle/>
        <a:p>
          <a:endParaRPr lang="pt-BR" sz="2400"/>
        </a:p>
      </dgm:t>
    </dgm:pt>
    <dgm:pt modelId="{24C35014-7614-43F3-A458-D70790A7F5FE}" type="sibTrans" cxnId="{77BCEFD6-C608-4105-8064-E00385E9188E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0F139428-41CC-479D-ACEC-6AF777433512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Ponto</a:t>
          </a:r>
        </a:p>
      </dgm:t>
    </dgm:pt>
    <dgm:pt modelId="{023BC728-2F0E-4594-B44F-419725FD745D}" type="parTrans" cxnId="{AA1E4D6C-BC58-44C7-8500-DD63E3DF21C8}">
      <dgm:prSet/>
      <dgm:spPr/>
      <dgm:t>
        <a:bodyPr/>
        <a:lstStyle/>
        <a:p>
          <a:endParaRPr lang="pt-BR" sz="2400"/>
        </a:p>
      </dgm:t>
    </dgm:pt>
    <dgm:pt modelId="{B69A323F-CB20-4CD8-83D0-7DF72BBD470B}" type="sibTrans" cxnId="{AA1E4D6C-BC58-44C7-8500-DD63E3DF21C8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A7934B5E-5D74-4938-87C7-D127376A4D6C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b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b="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0A03B1ED-40C8-4878-BD57-EFA129F30C03}" type="parTrans" cxnId="{AD4B7757-58BF-4D67-AE22-112352FC08F1}">
      <dgm:prSet/>
      <dgm:spPr/>
      <dgm:t>
        <a:bodyPr/>
        <a:lstStyle/>
        <a:p>
          <a:endParaRPr lang="pt-BR" sz="2400"/>
        </a:p>
      </dgm:t>
    </dgm:pt>
    <dgm:pt modelId="{559889A4-8142-4F29-8296-9598356E8472}" type="sibTrans" cxnId="{AD4B7757-58BF-4D67-AE22-112352FC08F1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7CDE21C8-2D81-41C6-84DB-85EE1986C5A2}">
      <dgm:prSet phldrT="[Texto]" custT="1"/>
      <dgm:spPr>
        <a:solidFill>
          <a:schemeClr val="tx2"/>
        </a:soli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gm:t>
    </dgm:pt>
    <dgm:pt modelId="{FCF7F115-798A-4E97-8398-160240C656B5}" type="parTrans" cxnId="{366A8E22-212C-4850-A4E9-49EB72F86C2A}">
      <dgm:prSet/>
      <dgm:spPr/>
      <dgm:t>
        <a:bodyPr/>
        <a:lstStyle/>
        <a:p>
          <a:endParaRPr lang="pt-BR" sz="2400"/>
        </a:p>
      </dgm:t>
    </dgm:pt>
    <dgm:pt modelId="{34841412-7089-4D3C-8E84-F55976A20EED}" type="sibTrans" cxnId="{366A8E22-212C-4850-A4E9-49EB72F86C2A}">
      <dgm:prSet/>
      <dgm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934011E5-D337-474B-9228-762061543A66}" type="pres">
      <dgm:prSet presAssocID="{E1DE3053-AACF-4EDA-BF1F-92ADF850C55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84BF1A1-1B8B-4FB6-A56B-560C79CF48F7}" type="pres">
      <dgm:prSet presAssocID="{3C6B578A-72A3-4AD3-AC88-2A920E2A377B}" presName="centerShape" presStyleLbl="node0" presStyleIdx="0" presStyleCnt="1"/>
      <dgm:spPr>
        <a:xfrm>
          <a:off x="4487614" y="1405483"/>
          <a:ext cx="1540371" cy="1540371"/>
        </a:xfrm>
        <a:prstGeom prst="ellipse">
          <a:avLst/>
        </a:prstGeom>
      </dgm:spPr>
    </dgm:pt>
    <dgm:pt modelId="{1B10230C-CE77-4E8C-B3D9-105B113351CC}" type="pres">
      <dgm:prSet presAssocID="{5A48A1F4-D638-4245-BBB4-B5AA5C8B54DC}" presName="node" presStyleLbl="node1" presStyleIdx="0" presStyleCnt="4">
        <dgm:presLayoutVars>
          <dgm:bulletEnabled val="1"/>
        </dgm:presLayoutVars>
      </dgm:prSet>
      <dgm:spPr>
        <a:xfrm>
          <a:off x="4718670" y="1448"/>
          <a:ext cx="1078259" cy="1078259"/>
        </a:xfrm>
        <a:prstGeom prst="ellipse">
          <a:avLst/>
        </a:prstGeom>
      </dgm:spPr>
    </dgm:pt>
    <dgm:pt modelId="{C47771AC-F948-4FCE-B1E5-8FCD425A2147}" type="pres">
      <dgm:prSet presAssocID="{5A48A1F4-D638-4245-BBB4-B5AA5C8B54DC}" presName="dummy" presStyleCnt="0"/>
      <dgm:spPr/>
    </dgm:pt>
    <dgm:pt modelId="{F84E2D59-642E-4A48-846B-5AC50D0844C6}" type="pres">
      <dgm:prSet presAssocID="{24C35014-7614-43F3-A458-D70790A7F5FE}" presName="sibTrans" presStyleLbl="sibTrans2D1" presStyleIdx="0" presStyleCnt="4"/>
      <dgm:spPr>
        <a:xfrm>
          <a:off x="3583891" y="501760"/>
          <a:ext cx="3347816" cy="3347816"/>
        </a:xfrm>
        <a:prstGeom prst="blockArc">
          <a:avLst>
            <a:gd name="adj1" fmla="val 16200000"/>
            <a:gd name="adj2" fmla="val 0"/>
            <a:gd name="adj3" fmla="val 4638"/>
          </a:avLst>
        </a:prstGeom>
      </dgm:spPr>
    </dgm:pt>
    <dgm:pt modelId="{BB6645A9-AF37-4CB5-A540-BB3BD3FA983E}" type="pres">
      <dgm:prSet presAssocID="{0F139428-41CC-479D-ACEC-6AF777433512}" presName="node" presStyleLbl="node1" presStyleIdx="1" presStyleCnt="4">
        <dgm:presLayoutVars>
          <dgm:bulletEnabled val="1"/>
        </dgm:presLayoutVars>
      </dgm:prSet>
      <dgm:spPr>
        <a:xfrm>
          <a:off x="6353761" y="1636539"/>
          <a:ext cx="1078259" cy="1078259"/>
        </a:xfrm>
        <a:prstGeom prst="ellipse">
          <a:avLst/>
        </a:prstGeom>
      </dgm:spPr>
    </dgm:pt>
    <dgm:pt modelId="{3934054D-7FF2-4F7A-85DD-273361584894}" type="pres">
      <dgm:prSet presAssocID="{0F139428-41CC-479D-ACEC-6AF777433512}" presName="dummy" presStyleCnt="0"/>
      <dgm:spPr/>
    </dgm:pt>
    <dgm:pt modelId="{FEC0A8B6-5600-4F11-98D0-45014A52688B}" type="pres">
      <dgm:prSet presAssocID="{B69A323F-CB20-4CD8-83D0-7DF72BBD470B}" presName="sibTrans" presStyleLbl="sibTrans2D1" presStyleIdx="1" presStyleCnt="4"/>
      <dgm:spPr>
        <a:xfrm>
          <a:off x="3583891" y="501760"/>
          <a:ext cx="3347816" cy="3347816"/>
        </a:xfrm>
        <a:prstGeom prst="blockArc">
          <a:avLst>
            <a:gd name="adj1" fmla="val 0"/>
            <a:gd name="adj2" fmla="val 5400000"/>
            <a:gd name="adj3" fmla="val 4638"/>
          </a:avLst>
        </a:prstGeom>
      </dgm:spPr>
    </dgm:pt>
    <dgm:pt modelId="{41A495D5-3E6D-4FA2-A3EB-EB880D9F5167}" type="pres">
      <dgm:prSet presAssocID="{A7934B5E-5D74-4938-87C7-D127376A4D6C}" presName="node" presStyleLbl="node1" presStyleIdx="2" presStyleCnt="4">
        <dgm:presLayoutVars>
          <dgm:bulletEnabled val="1"/>
        </dgm:presLayoutVars>
      </dgm:prSet>
      <dgm:spPr>
        <a:xfrm>
          <a:off x="4718670" y="3271630"/>
          <a:ext cx="1078259" cy="1078259"/>
        </a:xfrm>
        <a:prstGeom prst="ellipse">
          <a:avLst/>
        </a:prstGeom>
      </dgm:spPr>
    </dgm:pt>
    <dgm:pt modelId="{1F406A07-D093-44B5-9F03-1AC43D814077}" type="pres">
      <dgm:prSet presAssocID="{A7934B5E-5D74-4938-87C7-D127376A4D6C}" presName="dummy" presStyleCnt="0"/>
      <dgm:spPr/>
    </dgm:pt>
    <dgm:pt modelId="{36D2FCA0-2F71-4931-861D-B41705B067CC}" type="pres">
      <dgm:prSet presAssocID="{559889A4-8142-4F29-8296-9598356E8472}" presName="sibTrans" presStyleLbl="sibTrans2D1" presStyleIdx="2" presStyleCnt="4"/>
      <dgm:spPr>
        <a:xfrm>
          <a:off x="3583891" y="501760"/>
          <a:ext cx="3347816" cy="334781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</dgm:spPr>
    </dgm:pt>
    <dgm:pt modelId="{77D1DC19-8F97-42C0-8614-7F66F6F7D587}" type="pres">
      <dgm:prSet presAssocID="{7CDE21C8-2D81-41C6-84DB-85EE1986C5A2}" presName="node" presStyleLbl="node1" presStyleIdx="3" presStyleCnt="4">
        <dgm:presLayoutVars>
          <dgm:bulletEnabled val="1"/>
        </dgm:presLayoutVars>
      </dgm:prSet>
      <dgm:spPr>
        <a:xfrm>
          <a:off x="3083579" y="1636539"/>
          <a:ext cx="1078259" cy="1078259"/>
        </a:xfrm>
        <a:prstGeom prst="ellipse">
          <a:avLst/>
        </a:prstGeom>
      </dgm:spPr>
    </dgm:pt>
    <dgm:pt modelId="{36ECE372-BF3B-402A-91BF-377C1EA77EE6}" type="pres">
      <dgm:prSet presAssocID="{7CDE21C8-2D81-41C6-84DB-85EE1986C5A2}" presName="dummy" presStyleCnt="0"/>
      <dgm:spPr/>
    </dgm:pt>
    <dgm:pt modelId="{FE5A8A65-7804-4B03-A2B3-8207D9BC9C68}" type="pres">
      <dgm:prSet presAssocID="{34841412-7089-4D3C-8E84-F55976A20EED}" presName="sibTrans" presStyleLbl="sibTrans2D1" presStyleIdx="3" presStyleCnt="4"/>
      <dgm:spPr>
        <a:xfrm>
          <a:off x="3583891" y="501760"/>
          <a:ext cx="3347816" cy="334781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</dgm:spPr>
    </dgm:pt>
  </dgm:ptLst>
  <dgm:cxnLst>
    <dgm:cxn modelId="{9D58B002-384B-438F-9B18-2DF535BB4AB4}" type="presOf" srcId="{B69A323F-CB20-4CD8-83D0-7DF72BBD470B}" destId="{FEC0A8B6-5600-4F11-98D0-45014A52688B}" srcOrd="0" destOrd="0" presId="urn:microsoft.com/office/officeart/2005/8/layout/radial6"/>
    <dgm:cxn modelId="{D38E9713-2FA8-4A7E-B050-DD80AF22F9AE}" type="presOf" srcId="{3C6B578A-72A3-4AD3-AC88-2A920E2A377B}" destId="{384BF1A1-1B8B-4FB6-A56B-560C79CF48F7}" srcOrd="0" destOrd="0" presId="urn:microsoft.com/office/officeart/2005/8/layout/radial6"/>
    <dgm:cxn modelId="{165CE320-A11D-4FCF-BBF4-E0FC5B54CE07}" type="presOf" srcId="{24C35014-7614-43F3-A458-D70790A7F5FE}" destId="{F84E2D59-642E-4A48-846B-5AC50D0844C6}" srcOrd="0" destOrd="0" presId="urn:microsoft.com/office/officeart/2005/8/layout/radial6"/>
    <dgm:cxn modelId="{366A8E22-212C-4850-A4E9-49EB72F86C2A}" srcId="{3C6B578A-72A3-4AD3-AC88-2A920E2A377B}" destId="{7CDE21C8-2D81-41C6-84DB-85EE1986C5A2}" srcOrd="3" destOrd="0" parTransId="{FCF7F115-798A-4E97-8398-160240C656B5}" sibTransId="{34841412-7089-4D3C-8E84-F55976A20EED}"/>
    <dgm:cxn modelId="{FF16FC2D-A448-4295-A370-0764055D86A3}" type="presOf" srcId="{5A48A1F4-D638-4245-BBB4-B5AA5C8B54DC}" destId="{1B10230C-CE77-4E8C-B3D9-105B113351CC}" srcOrd="0" destOrd="0" presId="urn:microsoft.com/office/officeart/2005/8/layout/radial6"/>
    <dgm:cxn modelId="{4A628163-C725-474A-9131-605168355E38}" type="presOf" srcId="{E1DE3053-AACF-4EDA-BF1F-92ADF850C551}" destId="{934011E5-D337-474B-9228-762061543A66}" srcOrd="0" destOrd="0" presId="urn:microsoft.com/office/officeart/2005/8/layout/radial6"/>
    <dgm:cxn modelId="{AA1E4D6C-BC58-44C7-8500-DD63E3DF21C8}" srcId="{3C6B578A-72A3-4AD3-AC88-2A920E2A377B}" destId="{0F139428-41CC-479D-ACEC-6AF777433512}" srcOrd="1" destOrd="0" parTransId="{023BC728-2F0E-4594-B44F-419725FD745D}" sibTransId="{B69A323F-CB20-4CD8-83D0-7DF72BBD470B}"/>
    <dgm:cxn modelId="{AD4B7757-58BF-4D67-AE22-112352FC08F1}" srcId="{3C6B578A-72A3-4AD3-AC88-2A920E2A377B}" destId="{A7934B5E-5D74-4938-87C7-D127376A4D6C}" srcOrd="2" destOrd="0" parTransId="{0A03B1ED-40C8-4878-BD57-EFA129F30C03}" sibTransId="{559889A4-8142-4F29-8296-9598356E8472}"/>
    <dgm:cxn modelId="{416034A9-BFB2-4F86-966A-33C709FC878D}" srcId="{E1DE3053-AACF-4EDA-BF1F-92ADF850C551}" destId="{3C6B578A-72A3-4AD3-AC88-2A920E2A377B}" srcOrd="0" destOrd="0" parTransId="{168261FC-C80C-43D2-9814-8ABB85DEA7F7}" sibTransId="{901A2F0F-5857-447C-8DA2-E2EF9B654F59}"/>
    <dgm:cxn modelId="{3B72FEBC-B81B-47CF-81BC-4E49A1E6B386}" type="presOf" srcId="{7CDE21C8-2D81-41C6-84DB-85EE1986C5A2}" destId="{77D1DC19-8F97-42C0-8614-7F66F6F7D587}" srcOrd="0" destOrd="0" presId="urn:microsoft.com/office/officeart/2005/8/layout/radial6"/>
    <dgm:cxn modelId="{44FA15CB-88B4-4FF5-8201-545979245D76}" type="presOf" srcId="{A7934B5E-5D74-4938-87C7-D127376A4D6C}" destId="{41A495D5-3E6D-4FA2-A3EB-EB880D9F5167}" srcOrd="0" destOrd="0" presId="urn:microsoft.com/office/officeart/2005/8/layout/radial6"/>
    <dgm:cxn modelId="{77BCEFD6-C608-4105-8064-E00385E9188E}" srcId="{3C6B578A-72A3-4AD3-AC88-2A920E2A377B}" destId="{5A48A1F4-D638-4245-BBB4-B5AA5C8B54DC}" srcOrd="0" destOrd="0" parTransId="{36220B44-9F28-405F-92CE-AD8F86DACD80}" sibTransId="{24C35014-7614-43F3-A458-D70790A7F5FE}"/>
    <dgm:cxn modelId="{9FC8B5D7-09F4-47C8-80D8-C7AF1523A8D3}" type="presOf" srcId="{0F139428-41CC-479D-ACEC-6AF777433512}" destId="{BB6645A9-AF37-4CB5-A540-BB3BD3FA983E}" srcOrd="0" destOrd="0" presId="urn:microsoft.com/office/officeart/2005/8/layout/radial6"/>
    <dgm:cxn modelId="{8BAAFBF8-4496-493C-8F1E-BE5D4519B8A6}" type="presOf" srcId="{559889A4-8142-4F29-8296-9598356E8472}" destId="{36D2FCA0-2F71-4931-861D-B41705B067CC}" srcOrd="0" destOrd="0" presId="urn:microsoft.com/office/officeart/2005/8/layout/radial6"/>
    <dgm:cxn modelId="{9E814DFD-47C4-4B03-B69D-FDB18203FBCA}" type="presOf" srcId="{34841412-7089-4D3C-8E84-F55976A20EED}" destId="{FE5A8A65-7804-4B03-A2B3-8207D9BC9C68}" srcOrd="0" destOrd="0" presId="urn:microsoft.com/office/officeart/2005/8/layout/radial6"/>
    <dgm:cxn modelId="{A33CA1AB-5E1C-44F6-AA6C-EFEAA942E869}" type="presParOf" srcId="{934011E5-D337-474B-9228-762061543A66}" destId="{384BF1A1-1B8B-4FB6-A56B-560C79CF48F7}" srcOrd="0" destOrd="0" presId="urn:microsoft.com/office/officeart/2005/8/layout/radial6"/>
    <dgm:cxn modelId="{58E672BA-9279-49BD-A136-CE8E115CD6B3}" type="presParOf" srcId="{934011E5-D337-474B-9228-762061543A66}" destId="{1B10230C-CE77-4E8C-B3D9-105B113351CC}" srcOrd="1" destOrd="0" presId="urn:microsoft.com/office/officeart/2005/8/layout/radial6"/>
    <dgm:cxn modelId="{E1BF28DA-50D0-4B16-AE9E-139A98FA5F3C}" type="presParOf" srcId="{934011E5-D337-474B-9228-762061543A66}" destId="{C47771AC-F948-4FCE-B1E5-8FCD425A2147}" srcOrd="2" destOrd="0" presId="urn:microsoft.com/office/officeart/2005/8/layout/radial6"/>
    <dgm:cxn modelId="{725DD901-96F4-47D1-9E21-F3AC0D8D9215}" type="presParOf" srcId="{934011E5-D337-474B-9228-762061543A66}" destId="{F84E2D59-642E-4A48-846B-5AC50D0844C6}" srcOrd="3" destOrd="0" presId="urn:microsoft.com/office/officeart/2005/8/layout/radial6"/>
    <dgm:cxn modelId="{735C24CB-87B1-44D5-A9B6-D01861C9AFD6}" type="presParOf" srcId="{934011E5-D337-474B-9228-762061543A66}" destId="{BB6645A9-AF37-4CB5-A540-BB3BD3FA983E}" srcOrd="4" destOrd="0" presId="urn:microsoft.com/office/officeart/2005/8/layout/radial6"/>
    <dgm:cxn modelId="{4557080A-28BD-4F1E-92DE-24F434D89E7B}" type="presParOf" srcId="{934011E5-D337-474B-9228-762061543A66}" destId="{3934054D-7FF2-4F7A-85DD-273361584894}" srcOrd="5" destOrd="0" presId="urn:microsoft.com/office/officeart/2005/8/layout/radial6"/>
    <dgm:cxn modelId="{5770B807-BA69-4ADD-A503-43A83656E0D4}" type="presParOf" srcId="{934011E5-D337-474B-9228-762061543A66}" destId="{FEC0A8B6-5600-4F11-98D0-45014A52688B}" srcOrd="6" destOrd="0" presId="urn:microsoft.com/office/officeart/2005/8/layout/radial6"/>
    <dgm:cxn modelId="{3DFB593B-0C23-4190-B851-B9F34E3287EF}" type="presParOf" srcId="{934011E5-D337-474B-9228-762061543A66}" destId="{41A495D5-3E6D-4FA2-A3EB-EB880D9F5167}" srcOrd="7" destOrd="0" presId="urn:microsoft.com/office/officeart/2005/8/layout/radial6"/>
    <dgm:cxn modelId="{C649EBC2-EFF7-45AE-BC24-29618E8A5FE6}" type="presParOf" srcId="{934011E5-D337-474B-9228-762061543A66}" destId="{1F406A07-D093-44B5-9F03-1AC43D814077}" srcOrd="8" destOrd="0" presId="urn:microsoft.com/office/officeart/2005/8/layout/radial6"/>
    <dgm:cxn modelId="{CC71CF11-1C63-4AC5-845E-ED697388108F}" type="presParOf" srcId="{934011E5-D337-474B-9228-762061543A66}" destId="{36D2FCA0-2F71-4931-861D-B41705B067CC}" srcOrd="9" destOrd="0" presId="urn:microsoft.com/office/officeart/2005/8/layout/radial6"/>
    <dgm:cxn modelId="{366F1281-954B-4641-BDCE-42E813219CE2}" type="presParOf" srcId="{934011E5-D337-474B-9228-762061543A66}" destId="{77D1DC19-8F97-42C0-8614-7F66F6F7D587}" srcOrd="10" destOrd="0" presId="urn:microsoft.com/office/officeart/2005/8/layout/radial6"/>
    <dgm:cxn modelId="{683E7CDD-F90B-455B-B065-05E2F3F489DF}" type="presParOf" srcId="{934011E5-D337-474B-9228-762061543A66}" destId="{36ECE372-BF3B-402A-91BF-377C1EA77EE6}" srcOrd="11" destOrd="0" presId="urn:microsoft.com/office/officeart/2005/8/layout/radial6"/>
    <dgm:cxn modelId="{1B8CDC74-B99A-4143-BCF0-DAED9421ADEB}" type="presParOf" srcId="{934011E5-D337-474B-9228-762061543A66}" destId="{FE5A8A65-7804-4B03-A2B3-8207D9BC9C6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CDA6B2-D507-4B9C-974B-49E77C892CA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629F755-90AC-49F8-98C0-A09DC4A18852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Bens</a:t>
          </a:r>
        </a:p>
      </dgm:t>
    </dgm:pt>
    <dgm:pt modelId="{FFFCB368-3FC2-4A23-B89E-65EE6EA381F2}" type="parTrans" cxnId="{2D67BC6A-AED4-4C15-982A-87EDF2BCCB91}">
      <dgm:prSet/>
      <dgm:spPr/>
      <dgm:t>
        <a:bodyPr/>
        <a:lstStyle/>
        <a:p>
          <a:endParaRPr lang="pt-BR"/>
        </a:p>
      </dgm:t>
    </dgm:pt>
    <dgm:pt modelId="{C39D28CA-19F8-4E8F-9304-1F9320D8F596}" type="sibTrans" cxnId="{2D67BC6A-AED4-4C15-982A-87EDF2BCCB91}">
      <dgm:prSet/>
      <dgm:spPr/>
      <dgm:t>
        <a:bodyPr/>
        <a:lstStyle/>
        <a:p>
          <a:endParaRPr lang="pt-BR"/>
        </a:p>
      </dgm:t>
    </dgm:pt>
    <dgm:pt modelId="{1E1D7CE8-6754-4D65-AA21-82434C05219F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Serviços</a:t>
          </a:r>
        </a:p>
      </dgm:t>
    </dgm:pt>
    <dgm:pt modelId="{5973E396-1045-4B1F-BE5F-17DCDC2EBA6E}" type="parTrans" cxnId="{3CC6824F-53A5-4047-97B0-DA84B59646D0}">
      <dgm:prSet/>
      <dgm:spPr/>
      <dgm:t>
        <a:bodyPr/>
        <a:lstStyle/>
        <a:p>
          <a:endParaRPr lang="pt-BR"/>
        </a:p>
      </dgm:t>
    </dgm:pt>
    <dgm:pt modelId="{9D188671-18DC-4B30-BAFA-322BC956BC17}" type="sibTrans" cxnId="{3CC6824F-53A5-4047-97B0-DA84B59646D0}">
      <dgm:prSet/>
      <dgm:spPr/>
      <dgm:t>
        <a:bodyPr/>
        <a:lstStyle/>
        <a:p>
          <a:endParaRPr lang="pt-BR"/>
        </a:p>
      </dgm:t>
    </dgm:pt>
    <dgm:pt modelId="{3E2134A9-CD9A-410A-B9A5-2336613446D3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Conteúdos</a:t>
          </a:r>
        </a:p>
      </dgm:t>
    </dgm:pt>
    <dgm:pt modelId="{7DD0069E-54AC-4F13-93E5-10416F376C4F}" type="parTrans" cxnId="{18FA2686-11E7-492A-8F50-48C24C1168BB}">
      <dgm:prSet/>
      <dgm:spPr/>
      <dgm:t>
        <a:bodyPr/>
        <a:lstStyle/>
        <a:p>
          <a:endParaRPr lang="pt-BR"/>
        </a:p>
      </dgm:t>
    </dgm:pt>
    <dgm:pt modelId="{1CFC480C-5F22-4EBB-9042-2D18D085DA46}" type="sibTrans" cxnId="{18FA2686-11E7-492A-8F50-48C24C1168BB}">
      <dgm:prSet/>
      <dgm:spPr/>
      <dgm:t>
        <a:bodyPr/>
        <a:lstStyle/>
        <a:p>
          <a:endParaRPr lang="pt-BR"/>
        </a:p>
      </dgm:t>
    </dgm:pt>
    <dgm:pt modelId="{20A459EA-9806-4381-9631-092F973BE636}">
      <dgm:prSet/>
      <dgm:spPr>
        <a:solidFill>
          <a:schemeClr val="tx2"/>
        </a:solidFill>
      </dgm:spPr>
      <dgm:t>
        <a:bodyPr/>
        <a:lstStyle/>
        <a:p>
          <a:r>
            <a:rPr lang="pt-BR" dirty="0"/>
            <a:t>Experiências</a:t>
          </a:r>
        </a:p>
      </dgm:t>
    </dgm:pt>
    <dgm:pt modelId="{78F2A279-219C-4013-91CB-0C6D33BEEE3D}" type="parTrans" cxnId="{7BE2124B-31AA-4C36-8B09-32BE94020509}">
      <dgm:prSet/>
      <dgm:spPr/>
      <dgm:t>
        <a:bodyPr/>
        <a:lstStyle/>
        <a:p>
          <a:endParaRPr lang="pt-BR"/>
        </a:p>
      </dgm:t>
    </dgm:pt>
    <dgm:pt modelId="{96994B7E-E6D4-44A9-822A-CD5A984ADFAD}" type="sibTrans" cxnId="{7BE2124B-31AA-4C36-8B09-32BE94020509}">
      <dgm:prSet/>
      <dgm:spPr/>
      <dgm:t>
        <a:bodyPr/>
        <a:lstStyle/>
        <a:p>
          <a:endParaRPr lang="pt-BR"/>
        </a:p>
      </dgm:t>
    </dgm:pt>
    <dgm:pt modelId="{0F2A34B7-1552-4843-A7A9-D785F22ED40A}" type="pres">
      <dgm:prSet presAssocID="{A5CDA6B2-D507-4B9C-974B-49E77C892CA5}" presName="CompostProcess" presStyleCnt="0">
        <dgm:presLayoutVars>
          <dgm:dir/>
          <dgm:resizeHandles val="exact"/>
        </dgm:presLayoutVars>
      </dgm:prSet>
      <dgm:spPr/>
    </dgm:pt>
    <dgm:pt modelId="{7F9490AB-CB36-4BD0-8246-C6D73DEB2CB7}" type="pres">
      <dgm:prSet presAssocID="{A5CDA6B2-D507-4B9C-974B-49E77C892CA5}" presName="arrow" presStyleLbl="bgShp" presStyleIdx="0" presStyleCnt="1"/>
      <dgm:spPr/>
    </dgm:pt>
    <dgm:pt modelId="{CB6C44EA-BD5B-4364-B37D-9F45D1D55BCB}" type="pres">
      <dgm:prSet presAssocID="{A5CDA6B2-D507-4B9C-974B-49E77C892CA5}" presName="linearProcess" presStyleCnt="0"/>
      <dgm:spPr/>
    </dgm:pt>
    <dgm:pt modelId="{739D7B73-FD61-4911-8C1A-8B7624A73A2E}" type="pres">
      <dgm:prSet presAssocID="{E629F755-90AC-49F8-98C0-A09DC4A18852}" presName="textNode" presStyleLbl="node1" presStyleIdx="0" presStyleCnt="4">
        <dgm:presLayoutVars>
          <dgm:bulletEnabled val="1"/>
        </dgm:presLayoutVars>
      </dgm:prSet>
      <dgm:spPr/>
    </dgm:pt>
    <dgm:pt modelId="{5FEF4C08-5069-4BFA-8E62-8E52B8974062}" type="pres">
      <dgm:prSet presAssocID="{C39D28CA-19F8-4E8F-9304-1F9320D8F596}" presName="sibTrans" presStyleCnt="0"/>
      <dgm:spPr/>
    </dgm:pt>
    <dgm:pt modelId="{2200D481-946C-4A58-BD25-35355ECE52AF}" type="pres">
      <dgm:prSet presAssocID="{1E1D7CE8-6754-4D65-AA21-82434C05219F}" presName="textNode" presStyleLbl="node1" presStyleIdx="1" presStyleCnt="4">
        <dgm:presLayoutVars>
          <dgm:bulletEnabled val="1"/>
        </dgm:presLayoutVars>
      </dgm:prSet>
      <dgm:spPr/>
    </dgm:pt>
    <dgm:pt modelId="{1DF7A259-6E30-409D-B43D-0D0027931D8F}" type="pres">
      <dgm:prSet presAssocID="{9D188671-18DC-4B30-BAFA-322BC956BC17}" presName="sibTrans" presStyleCnt="0"/>
      <dgm:spPr/>
    </dgm:pt>
    <dgm:pt modelId="{3DBC658D-9079-41D6-93FE-DB326445C976}" type="pres">
      <dgm:prSet presAssocID="{3E2134A9-CD9A-410A-B9A5-2336613446D3}" presName="textNode" presStyleLbl="node1" presStyleIdx="2" presStyleCnt="4">
        <dgm:presLayoutVars>
          <dgm:bulletEnabled val="1"/>
        </dgm:presLayoutVars>
      </dgm:prSet>
      <dgm:spPr/>
    </dgm:pt>
    <dgm:pt modelId="{93223FF1-A41A-4522-A782-6C3976CDE4ED}" type="pres">
      <dgm:prSet presAssocID="{1CFC480C-5F22-4EBB-9042-2D18D085DA46}" presName="sibTrans" presStyleCnt="0"/>
      <dgm:spPr/>
    </dgm:pt>
    <dgm:pt modelId="{DE24D8AC-B86C-4049-85B8-D96E5DB28217}" type="pres">
      <dgm:prSet presAssocID="{20A459EA-9806-4381-9631-092F973BE636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B59530C-2E94-41E4-812C-353ECC75ECE7}" type="presOf" srcId="{20A459EA-9806-4381-9631-092F973BE636}" destId="{DE24D8AC-B86C-4049-85B8-D96E5DB28217}" srcOrd="0" destOrd="0" presId="urn:microsoft.com/office/officeart/2005/8/layout/hProcess9"/>
    <dgm:cxn modelId="{2D67BC6A-AED4-4C15-982A-87EDF2BCCB91}" srcId="{A5CDA6B2-D507-4B9C-974B-49E77C892CA5}" destId="{E629F755-90AC-49F8-98C0-A09DC4A18852}" srcOrd="0" destOrd="0" parTransId="{FFFCB368-3FC2-4A23-B89E-65EE6EA381F2}" sibTransId="{C39D28CA-19F8-4E8F-9304-1F9320D8F596}"/>
    <dgm:cxn modelId="{7BE2124B-31AA-4C36-8B09-32BE94020509}" srcId="{A5CDA6B2-D507-4B9C-974B-49E77C892CA5}" destId="{20A459EA-9806-4381-9631-092F973BE636}" srcOrd="3" destOrd="0" parTransId="{78F2A279-219C-4013-91CB-0C6D33BEEE3D}" sibTransId="{96994B7E-E6D4-44A9-822A-CD5A984ADFAD}"/>
    <dgm:cxn modelId="{3CC6824F-53A5-4047-97B0-DA84B59646D0}" srcId="{A5CDA6B2-D507-4B9C-974B-49E77C892CA5}" destId="{1E1D7CE8-6754-4D65-AA21-82434C05219F}" srcOrd="1" destOrd="0" parTransId="{5973E396-1045-4B1F-BE5F-17DCDC2EBA6E}" sibTransId="{9D188671-18DC-4B30-BAFA-322BC956BC17}"/>
    <dgm:cxn modelId="{3C74BC78-9B75-4131-88C1-E2E7A2232421}" type="presOf" srcId="{1E1D7CE8-6754-4D65-AA21-82434C05219F}" destId="{2200D481-946C-4A58-BD25-35355ECE52AF}" srcOrd="0" destOrd="0" presId="urn:microsoft.com/office/officeart/2005/8/layout/hProcess9"/>
    <dgm:cxn modelId="{18FA2686-11E7-492A-8F50-48C24C1168BB}" srcId="{A5CDA6B2-D507-4B9C-974B-49E77C892CA5}" destId="{3E2134A9-CD9A-410A-B9A5-2336613446D3}" srcOrd="2" destOrd="0" parTransId="{7DD0069E-54AC-4F13-93E5-10416F376C4F}" sibTransId="{1CFC480C-5F22-4EBB-9042-2D18D085DA46}"/>
    <dgm:cxn modelId="{6303868B-2634-416A-B040-435EE41F7128}" type="presOf" srcId="{A5CDA6B2-D507-4B9C-974B-49E77C892CA5}" destId="{0F2A34B7-1552-4843-A7A9-D785F22ED40A}" srcOrd="0" destOrd="0" presId="urn:microsoft.com/office/officeart/2005/8/layout/hProcess9"/>
    <dgm:cxn modelId="{3FFA11B1-321E-441A-8DB1-6E9FDBA33E0C}" type="presOf" srcId="{E629F755-90AC-49F8-98C0-A09DC4A18852}" destId="{739D7B73-FD61-4911-8C1A-8B7624A73A2E}" srcOrd="0" destOrd="0" presId="urn:microsoft.com/office/officeart/2005/8/layout/hProcess9"/>
    <dgm:cxn modelId="{33878AC7-27CF-4EDF-BFE8-6EDE11DD4585}" type="presOf" srcId="{3E2134A9-CD9A-410A-B9A5-2336613446D3}" destId="{3DBC658D-9079-41D6-93FE-DB326445C976}" srcOrd="0" destOrd="0" presId="urn:microsoft.com/office/officeart/2005/8/layout/hProcess9"/>
    <dgm:cxn modelId="{6E0FDFFF-7E1F-4F37-B3E7-C9D5CBFE0C73}" type="presParOf" srcId="{0F2A34B7-1552-4843-A7A9-D785F22ED40A}" destId="{7F9490AB-CB36-4BD0-8246-C6D73DEB2CB7}" srcOrd="0" destOrd="0" presId="urn:microsoft.com/office/officeart/2005/8/layout/hProcess9"/>
    <dgm:cxn modelId="{B5C7BEB9-61FF-438D-9DDF-3E517CECB32F}" type="presParOf" srcId="{0F2A34B7-1552-4843-A7A9-D785F22ED40A}" destId="{CB6C44EA-BD5B-4364-B37D-9F45D1D55BCB}" srcOrd="1" destOrd="0" presId="urn:microsoft.com/office/officeart/2005/8/layout/hProcess9"/>
    <dgm:cxn modelId="{FB5A1A97-126D-43D6-9E7C-325BB23E8C98}" type="presParOf" srcId="{CB6C44EA-BD5B-4364-B37D-9F45D1D55BCB}" destId="{739D7B73-FD61-4911-8C1A-8B7624A73A2E}" srcOrd="0" destOrd="0" presId="urn:microsoft.com/office/officeart/2005/8/layout/hProcess9"/>
    <dgm:cxn modelId="{3EFC9F52-B383-440A-81AD-33E344FCF42B}" type="presParOf" srcId="{CB6C44EA-BD5B-4364-B37D-9F45D1D55BCB}" destId="{5FEF4C08-5069-4BFA-8E62-8E52B8974062}" srcOrd="1" destOrd="0" presId="urn:microsoft.com/office/officeart/2005/8/layout/hProcess9"/>
    <dgm:cxn modelId="{355009A7-7EDB-486C-AE89-7E4EC4CA9941}" type="presParOf" srcId="{CB6C44EA-BD5B-4364-B37D-9F45D1D55BCB}" destId="{2200D481-946C-4A58-BD25-35355ECE52AF}" srcOrd="2" destOrd="0" presId="urn:microsoft.com/office/officeart/2005/8/layout/hProcess9"/>
    <dgm:cxn modelId="{9C5B5581-7BC7-4A6B-AF22-ED66234A649C}" type="presParOf" srcId="{CB6C44EA-BD5B-4364-B37D-9F45D1D55BCB}" destId="{1DF7A259-6E30-409D-B43D-0D0027931D8F}" srcOrd="3" destOrd="0" presId="urn:microsoft.com/office/officeart/2005/8/layout/hProcess9"/>
    <dgm:cxn modelId="{94EF4A77-4845-4B2D-B90F-EE4E04E6DD8B}" type="presParOf" srcId="{CB6C44EA-BD5B-4364-B37D-9F45D1D55BCB}" destId="{3DBC658D-9079-41D6-93FE-DB326445C976}" srcOrd="4" destOrd="0" presId="urn:microsoft.com/office/officeart/2005/8/layout/hProcess9"/>
    <dgm:cxn modelId="{85FFAF41-1BDE-4406-A71D-1A8AC05B9BC6}" type="presParOf" srcId="{CB6C44EA-BD5B-4364-B37D-9F45D1D55BCB}" destId="{93223FF1-A41A-4522-A782-6C3976CDE4ED}" srcOrd="5" destOrd="0" presId="urn:microsoft.com/office/officeart/2005/8/layout/hProcess9"/>
    <dgm:cxn modelId="{EE8922D7-A2BB-4DA3-B7DB-E45EF387DDD7}" type="presParOf" srcId="{CB6C44EA-BD5B-4364-B37D-9F45D1D55BCB}" destId="{DE24D8AC-B86C-4049-85B8-D96E5DB2821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7A5D38-0909-4012-8186-93D1DC06CD40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B84436A-B51F-4BE8-AA4B-45CE6D907211}">
      <dgm:prSet phldrT="[Texto]" custT="1"/>
      <dgm:spPr>
        <a:solidFill>
          <a:schemeClr val="tx2"/>
        </a:solidFill>
      </dgm:spPr>
      <dgm:t>
        <a:bodyPr/>
        <a:lstStyle/>
        <a:p>
          <a:r>
            <a:rPr lang="pt-BR" sz="3600" b="1" dirty="0"/>
            <a:t>Serviços</a:t>
          </a:r>
        </a:p>
      </dgm:t>
    </dgm:pt>
    <dgm:pt modelId="{9A9B2332-5C51-4809-8B66-F173791E2248}" type="parTrans" cxnId="{1F16248C-FE85-4BFE-9423-718F939974BB}">
      <dgm:prSet/>
      <dgm:spPr/>
      <dgm:t>
        <a:bodyPr/>
        <a:lstStyle/>
        <a:p>
          <a:endParaRPr lang="pt-BR" sz="2000" b="1"/>
        </a:p>
      </dgm:t>
    </dgm:pt>
    <dgm:pt modelId="{BA052E15-3616-40D0-8C5F-0BCE94915A17}" type="sibTrans" cxnId="{1F16248C-FE85-4BFE-9423-718F939974BB}">
      <dgm:prSet/>
      <dgm:spPr/>
      <dgm:t>
        <a:bodyPr/>
        <a:lstStyle/>
        <a:p>
          <a:endParaRPr lang="pt-BR" sz="2000" b="1"/>
        </a:p>
      </dgm:t>
    </dgm:pt>
    <dgm:pt modelId="{C5527DB5-DF3A-4A9A-AC8E-7289B79171E6}">
      <dgm:prSet phldrT="[Texto]" custT="1"/>
      <dgm:spPr>
        <a:solidFill>
          <a:schemeClr val="tx2"/>
        </a:solidFill>
      </dgm:spPr>
      <dgm:t>
        <a:bodyPr/>
        <a:lstStyle/>
        <a:p>
          <a:r>
            <a:rPr lang="pt-BR" sz="3200" b="1" dirty="0"/>
            <a:t>Intangibilidade</a:t>
          </a:r>
        </a:p>
      </dgm:t>
    </dgm:pt>
    <dgm:pt modelId="{A21F1E10-C297-404E-8A73-2A36820F834C}" type="parTrans" cxnId="{74B2BCA8-DB03-46C0-AF81-E94BFC9757AE}">
      <dgm:prSet/>
      <dgm:spPr/>
      <dgm:t>
        <a:bodyPr/>
        <a:lstStyle/>
        <a:p>
          <a:endParaRPr lang="pt-BR" sz="2000" b="1"/>
        </a:p>
      </dgm:t>
    </dgm:pt>
    <dgm:pt modelId="{7B6282DA-ACE5-47DA-8F21-44F314BF865C}" type="sibTrans" cxnId="{74B2BCA8-DB03-46C0-AF81-E94BFC9757AE}">
      <dgm:prSet/>
      <dgm:spPr/>
      <dgm:t>
        <a:bodyPr/>
        <a:lstStyle/>
        <a:p>
          <a:endParaRPr lang="pt-BR" sz="2000" b="1"/>
        </a:p>
      </dgm:t>
    </dgm:pt>
    <dgm:pt modelId="{4B61A6E9-2AD8-485C-816F-F10CCAECC2D6}">
      <dgm:prSet phldrT="[Texto]" custT="1"/>
      <dgm:spPr>
        <a:solidFill>
          <a:schemeClr val="tx2"/>
        </a:solidFill>
      </dgm:spPr>
      <dgm:t>
        <a:bodyPr/>
        <a:lstStyle/>
        <a:p>
          <a:r>
            <a:rPr lang="pt-BR" sz="3200" b="1" dirty="0"/>
            <a:t>Heterogeneidade</a:t>
          </a:r>
        </a:p>
      </dgm:t>
    </dgm:pt>
    <dgm:pt modelId="{26AFE9EA-E417-4698-B141-34F2C996F3AB}" type="parTrans" cxnId="{A5844D4C-EBE1-42D0-B588-72354CA6FF70}">
      <dgm:prSet/>
      <dgm:spPr/>
      <dgm:t>
        <a:bodyPr/>
        <a:lstStyle/>
        <a:p>
          <a:endParaRPr lang="pt-BR" sz="2000" b="1"/>
        </a:p>
      </dgm:t>
    </dgm:pt>
    <dgm:pt modelId="{BF1E67B5-6064-46C9-82D8-EB834F794389}" type="sibTrans" cxnId="{A5844D4C-EBE1-42D0-B588-72354CA6FF70}">
      <dgm:prSet/>
      <dgm:spPr/>
      <dgm:t>
        <a:bodyPr/>
        <a:lstStyle/>
        <a:p>
          <a:endParaRPr lang="pt-BR" sz="2000" b="1"/>
        </a:p>
      </dgm:t>
    </dgm:pt>
    <dgm:pt modelId="{FBFDF509-49B8-4724-93D1-41F2A4A162A5}">
      <dgm:prSet phldrT="[Texto]" custT="1"/>
      <dgm:spPr>
        <a:solidFill>
          <a:schemeClr val="tx2"/>
        </a:solidFill>
      </dgm:spPr>
      <dgm:t>
        <a:bodyPr/>
        <a:lstStyle/>
        <a:p>
          <a:r>
            <a:rPr lang="pt-BR" sz="3200" b="1" dirty="0"/>
            <a:t>Inseparabilidade</a:t>
          </a:r>
        </a:p>
      </dgm:t>
    </dgm:pt>
    <dgm:pt modelId="{566AA248-D98F-418C-877F-702E139FC973}" type="parTrans" cxnId="{82C84C1E-EF72-4688-8AA8-F7145717C36D}">
      <dgm:prSet/>
      <dgm:spPr/>
      <dgm:t>
        <a:bodyPr/>
        <a:lstStyle/>
        <a:p>
          <a:endParaRPr lang="pt-BR" sz="2000" b="1"/>
        </a:p>
      </dgm:t>
    </dgm:pt>
    <dgm:pt modelId="{E8A34916-1759-4B45-8E6C-ADE66F61A8E9}" type="sibTrans" cxnId="{82C84C1E-EF72-4688-8AA8-F7145717C36D}">
      <dgm:prSet/>
      <dgm:spPr/>
      <dgm:t>
        <a:bodyPr/>
        <a:lstStyle/>
        <a:p>
          <a:endParaRPr lang="pt-BR" sz="2000" b="1"/>
        </a:p>
      </dgm:t>
    </dgm:pt>
    <dgm:pt modelId="{8E3E0C28-974B-409C-B252-A6DD4F5C65B8}">
      <dgm:prSet phldrT="[Texto]" custT="1"/>
      <dgm:spPr>
        <a:solidFill>
          <a:schemeClr val="tx2"/>
        </a:solidFill>
      </dgm:spPr>
      <dgm:t>
        <a:bodyPr/>
        <a:lstStyle/>
        <a:p>
          <a:r>
            <a:rPr lang="pt-BR" sz="3200" b="1" dirty="0"/>
            <a:t>Perecibilidade</a:t>
          </a:r>
        </a:p>
      </dgm:t>
    </dgm:pt>
    <dgm:pt modelId="{A95E0AE1-A1BE-403C-8914-2AEAD30A8DC7}" type="parTrans" cxnId="{9018D3E5-112C-4AF4-8A5D-BD0E6E39D749}">
      <dgm:prSet/>
      <dgm:spPr/>
      <dgm:t>
        <a:bodyPr/>
        <a:lstStyle/>
        <a:p>
          <a:endParaRPr lang="pt-BR" sz="2000" b="1"/>
        </a:p>
      </dgm:t>
    </dgm:pt>
    <dgm:pt modelId="{C209462C-62B2-4C7F-AF9E-E0C3465DFF74}" type="sibTrans" cxnId="{9018D3E5-112C-4AF4-8A5D-BD0E6E39D749}">
      <dgm:prSet/>
      <dgm:spPr/>
      <dgm:t>
        <a:bodyPr/>
        <a:lstStyle/>
        <a:p>
          <a:endParaRPr lang="pt-BR" sz="2000" b="1"/>
        </a:p>
      </dgm:t>
    </dgm:pt>
    <dgm:pt modelId="{E62219FF-3094-4D53-9EF4-E9A6157E9B58}" type="pres">
      <dgm:prSet presAssocID="{537A5D38-0909-4012-8186-93D1DC06CD4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A66B477-49A7-4863-8EE9-56B7B627AC04}" type="pres">
      <dgm:prSet presAssocID="{1B84436A-B51F-4BE8-AA4B-45CE6D907211}" presName="singleCycle" presStyleCnt="0"/>
      <dgm:spPr/>
    </dgm:pt>
    <dgm:pt modelId="{E2AF037E-59E1-47A5-AADE-9CC9F2A51C62}" type="pres">
      <dgm:prSet presAssocID="{1B84436A-B51F-4BE8-AA4B-45CE6D907211}" presName="singleCenter" presStyleLbl="node1" presStyleIdx="0" presStyleCnt="5">
        <dgm:presLayoutVars>
          <dgm:chMax val="7"/>
          <dgm:chPref val="7"/>
        </dgm:presLayoutVars>
      </dgm:prSet>
      <dgm:spPr/>
    </dgm:pt>
    <dgm:pt modelId="{B7EF3B49-3222-4C8C-AE44-41915A5DFFC5}" type="pres">
      <dgm:prSet presAssocID="{A21F1E10-C297-404E-8A73-2A36820F834C}" presName="Name56" presStyleLbl="parChTrans1D2" presStyleIdx="0" presStyleCnt="4"/>
      <dgm:spPr/>
    </dgm:pt>
    <dgm:pt modelId="{A61D9FA2-D9FB-4D6F-827E-903CB82DEF27}" type="pres">
      <dgm:prSet presAssocID="{C5527DB5-DF3A-4A9A-AC8E-7289B79171E6}" presName="text0" presStyleLbl="node1" presStyleIdx="1" presStyleCnt="5" custScaleX="204335">
        <dgm:presLayoutVars>
          <dgm:bulletEnabled val="1"/>
        </dgm:presLayoutVars>
      </dgm:prSet>
      <dgm:spPr/>
    </dgm:pt>
    <dgm:pt modelId="{A64BB826-62AA-425E-9F75-F7A989CAD0A8}" type="pres">
      <dgm:prSet presAssocID="{26AFE9EA-E417-4698-B141-34F2C996F3AB}" presName="Name56" presStyleLbl="parChTrans1D2" presStyleIdx="1" presStyleCnt="4"/>
      <dgm:spPr/>
    </dgm:pt>
    <dgm:pt modelId="{C4600813-D25C-47B7-9F92-75B77152877F}" type="pres">
      <dgm:prSet presAssocID="{4B61A6E9-2AD8-485C-816F-F10CCAECC2D6}" presName="text0" presStyleLbl="node1" presStyleIdx="2" presStyleCnt="5" custScaleX="204335">
        <dgm:presLayoutVars>
          <dgm:bulletEnabled val="1"/>
        </dgm:presLayoutVars>
      </dgm:prSet>
      <dgm:spPr/>
    </dgm:pt>
    <dgm:pt modelId="{1352CA55-183F-4082-88E2-4D6FD36DA054}" type="pres">
      <dgm:prSet presAssocID="{566AA248-D98F-418C-877F-702E139FC973}" presName="Name56" presStyleLbl="parChTrans1D2" presStyleIdx="2" presStyleCnt="4"/>
      <dgm:spPr/>
    </dgm:pt>
    <dgm:pt modelId="{34FD495F-3EDF-45FA-B2F9-8FDBF7F73942}" type="pres">
      <dgm:prSet presAssocID="{FBFDF509-49B8-4724-93D1-41F2A4A162A5}" presName="text0" presStyleLbl="node1" presStyleIdx="3" presStyleCnt="5" custScaleX="204335">
        <dgm:presLayoutVars>
          <dgm:bulletEnabled val="1"/>
        </dgm:presLayoutVars>
      </dgm:prSet>
      <dgm:spPr/>
    </dgm:pt>
    <dgm:pt modelId="{D6F93372-7D64-43D3-907C-D0C3F1A58AE1}" type="pres">
      <dgm:prSet presAssocID="{A95E0AE1-A1BE-403C-8914-2AEAD30A8DC7}" presName="Name56" presStyleLbl="parChTrans1D2" presStyleIdx="3" presStyleCnt="4"/>
      <dgm:spPr/>
    </dgm:pt>
    <dgm:pt modelId="{3D35B935-755D-4B02-B0A4-587E0CD1BDF9}" type="pres">
      <dgm:prSet presAssocID="{8E3E0C28-974B-409C-B252-A6DD4F5C65B8}" presName="text0" presStyleLbl="node1" presStyleIdx="4" presStyleCnt="5" custScaleX="204335">
        <dgm:presLayoutVars>
          <dgm:bulletEnabled val="1"/>
        </dgm:presLayoutVars>
      </dgm:prSet>
      <dgm:spPr/>
    </dgm:pt>
  </dgm:ptLst>
  <dgm:cxnLst>
    <dgm:cxn modelId="{82C84C1E-EF72-4688-8AA8-F7145717C36D}" srcId="{1B84436A-B51F-4BE8-AA4B-45CE6D907211}" destId="{FBFDF509-49B8-4724-93D1-41F2A4A162A5}" srcOrd="2" destOrd="0" parTransId="{566AA248-D98F-418C-877F-702E139FC973}" sibTransId="{E8A34916-1759-4B45-8E6C-ADE66F61A8E9}"/>
    <dgm:cxn modelId="{882B8623-C077-443A-B80F-9F2B900D2C44}" type="presOf" srcId="{A95E0AE1-A1BE-403C-8914-2AEAD30A8DC7}" destId="{D6F93372-7D64-43D3-907C-D0C3F1A58AE1}" srcOrd="0" destOrd="0" presId="urn:microsoft.com/office/officeart/2008/layout/RadialCluster"/>
    <dgm:cxn modelId="{5A65CB41-D7A1-481D-BDF9-0737E1967F1E}" type="presOf" srcId="{1B84436A-B51F-4BE8-AA4B-45CE6D907211}" destId="{E2AF037E-59E1-47A5-AADE-9CC9F2A51C62}" srcOrd="0" destOrd="0" presId="urn:microsoft.com/office/officeart/2008/layout/RadialCluster"/>
    <dgm:cxn modelId="{0558DD41-A805-418D-A7E4-0939B7B52BF1}" type="presOf" srcId="{4B61A6E9-2AD8-485C-816F-F10CCAECC2D6}" destId="{C4600813-D25C-47B7-9F92-75B77152877F}" srcOrd="0" destOrd="0" presId="urn:microsoft.com/office/officeart/2008/layout/RadialCluster"/>
    <dgm:cxn modelId="{A5844D4C-EBE1-42D0-B588-72354CA6FF70}" srcId="{1B84436A-B51F-4BE8-AA4B-45CE6D907211}" destId="{4B61A6E9-2AD8-485C-816F-F10CCAECC2D6}" srcOrd="1" destOrd="0" parTransId="{26AFE9EA-E417-4698-B141-34F2C996F3AB}" sibTransId="{BF1E67B5-6064-46C9-82D8-EB834F794389}"/>
    <dgm:cxn modelId="{799F2550-4E79-41CA-A7AB-0D610485121F}" type="presOf" srcId="{8E3E0C28-974B-409C-B252-A6DD4F5C65B8}" destId="{3D35B935-755D-4B02-B0A4-587E0CD1BDF9}" srcOrd="0" destOrd="0" presId="urn:microsoft.com/office/officeart/2008/layout/RadialCluster"/>
    <dgm:cxn modelId="{1F16248C-FE85-4BFE-9423-718F939974BB}" srcId="{537A5D38-0909-4012-8186-93D1DC06CD40}" destId="{1B84436A-B51F-4BE8-AA4B-45CE6D907211}" srcOrd="0" destOrd="0" parTransId="{9A9B2332-5C51-4809-8B66-F173791E2248}" sibTransId="{BA052E15-3616-40D0-8C5F-0BCE94915A17}"/>
    <dgm:cxn modelId="{669E18A4-E835-4A5D-8CC6-35E5B1992EB8}" type="presOf" srcId="{C5527DB5-DF3A-4A9A-AC8E-7289B79171E6}" destId="{A61D9FA2-D9FB-4D6F-827E-903CB82DEF27}" srcOrd="0" destOrd="0" presId="urn:microsoft.com/office/officeart/2008/layout/RadialCluster"/>
    <dgm:cxn modelId="{74B2BCA8-DB03-46C0-AF81-E94BFC9757AE}" srcId="{1B84436A-B51F-4BE8-AA4B-45CE6D907211}" destId="{C5527DB5-DF3A-4A9A-AC8E-7289B79171E6}" srcOrd="0" destOrd="0" parTransId="{A21F1E10-C297-404E-8A73-2A36820F834C}" sibTransId="{7B6282DA-ACE5-47DA-8F21-44F314BF865C}"/>
    <dgm:cxn modelId="{8E0557AC-4908-4240-B9E2-1404D4CBFF55}" type="presOf" srcId="{A21F1E10-C297-404E-8A73-2A36820F834C}" destId="{B7EF3B49-3222-4C8C-AE44-41915A5DFFC5}" srcOrd="0" destOrd="0" presId="urn:microsoft.com/office/officeart/2008/layout/RadialCluster"/>
    <dgm:cxn modelId="{A66BC8B8-F921-4E4F-8960-EED71AA0E076}" type="presOf" srcId="{537A5D38-0909-4012-8186-93D1DC06CD40}" destId="{E62219FF-3094-4D53-9EF4-E9A6157E9B58}" srcOrd="0" destOrd="0" presId="urn:microsoft.com/office/officeart/2008/layout/RadialCluster"/>
    <dgm:cxn modelId="{EFE66CCF-80A8-4901-99EA-BB01840DE370}" type="presOf" srcId="{FBFDF509-49B8-4724-93D1-41F2A4A162A5}" destId="{34FD495F-3EDF-45FA-B2F9-8FDBF7F73942}" srcOrd="0" destOrd="0" presId="urn:microsoft.com/office/officeart/2008/layout/RadialCluster"/>
    <dgm:cxn modelId="{9018D3E5-112C-4AF4-8A5D-BD0E6E39D749}" srcId="{1B84436A-B51F-4BE8-AA4B-45CE6D907211}" destId="{8E3E0C28-974B-409C-B252-A6DD4F5C65B8}" srcOrd="3" destOrd="0" parTransId="{A95E0AE1-A1BE-403C-8914-2AEAD30A8DC7}" sibTransId="{C209462C-62B2-4C7F-AF9E-E0C3465DFF74}"/>
    <dgm:cxn modelId="{D1B264E8-0B5D-4127-B357-78600E579ABB}" type="presOf" srcId="{566AA248-D98F-418C-877F-702E139FC973}" destId="{1352CA55-183F-4082-88E2-4D6FD36DA054}" srcOrd="0" destOrd="0" presId="urn:microsoft.com/office/officeart/2008/layout/RadialCluster"/>
    <dgm:cxn modelId="{9785EDEC-09E3-4DB4-A5A6-32C3F555F4DA}" type="presOf" srcId="{26AFE9EA-E417-4698-B141-34F2C996F3AB}" destId="{A64BB826-62AA-425E-9F75-F7A989CAD0A8}" srcOrd="0" destOrd="0" presId="urn:microsoft.com/office/officeart/2008/layout/RadialCluster"/>
    <dgm:cxn modelId="{FDD9980D-6BB2-4A0F-B5BD-339A30BDFF35}" type="presParOf" srcId="{E62219FF-3094-4D53-9EF4-E9A6157E9B58}" destId="{EA66B477-49A7-4863-8EE9-56B7B627AC04}" srcOrd="0" destOrd="0" presId="urn:microsoft.com/office/officeart/2008/layout/RadialCluster"/>
    <dgm:cxn modelId="{0B3AADF4-E4D1-4158-804A-A0FCFB040634}" type="presParOf" srcId="{EA66B477-49A7-4863-8EE9-56B7B627AC04}" destId="{E2AF037E-59E1-47A5-AADE-9CC9F2A51C62}" srcOrd="0" destOrd="0" presId="urn:microsoft.com/office/officeart/2008/layout/RadialCluster"/>
    <dgm:cxn modelId="{A68FE40B-E7E3-43B9-8DBA-B7AF3D39921F}" type="presParOf" srcId="{EA66B477-49A7-4863-8EE9-56B7B627AC04}" destId="{B7EF3B49-3222-4C8C-AE44-41915A5DFFC5}" srcOrd="1" destOrd="0" presId="urn:microsoft.com/office/officeart/2008/layout/RadialCluster"/>
    <dgm:cxn modelId="{E4EE810A-58F2-49AA-8B60-AE0E1EBAE60C}" type="presParOf" srcId="{EA66B477-49A7-4863-8EE9-56B7B627AC04}" destId="{A61D9FA2-D9FB-4D6F-827E-903CB82DEF27}" srcOrd="2" destOrd="0" presId="urn:microsoft.com/office/officeart/2008/layout/RadialCluster"/>
    <dgm:cxn modelId="{85B22657-E485-478F-86BB-F154D27CAADA}" type="presParOf" srcId="{EA66B477-49A7-4863-8EE9-56B7B627AC04}" destId="{A64BB826-62AA-425E-9F75-F7A989CAD0A8}" srcOrd="3" destOrd="0" presId="urn:microsoft.com/office/officeart/2008/layout/RadialCluster"/>
    <dgm:cxn modelId="{CC139C19-A73A-48B3-B257-9ABE4C9AFD26}" type="presParOf" srcId="{EA66B477-49A7-4863-8EE9-56B7B627AC04}" destId="{C4600813-D25C-47B7-9F92-75B77152877F}" srcOrd="4" destOrd="0" presId="urn:microsoft.com/office/officeart/2008/layout/RadialCluster"/>
    <dgm:cxn modelId="{60419356-2515-4260-8B77-BCEA95CEAA22}" type="presParOf" srcId="{EA66B477-49A7-4863-8EE9-56B7B627AC04}" destId="{1352CA55-183F-4082-88E2-4D6FD36DA054}" srcOrd="5" destOrd="0" presId="urn:microsoft.com/office/officeart/2008/layout/RadialCluster"/>
    <dgm:cxn modelId="{A9D64284-B81B-4CB1-8F69-2E008C2409E2}" type="presParOf" srcId="{EA66B477-49A7-4863-8EE9-56B7B627AC04}" destId="{34FD495F-3EDF-45FA-B2F9-8FDBF7F73942}" srcOrd="6" destOrd="0" presId="urn:microsoft.com/office/officeart/2008/layout/RadialCluster"/>
    <dgm:cxn modelId="{93103731-1034-47B8-9335-F5DD42DDB5B5}" type="presParOf" srcId="{EA66B477-49A7-4863-8EE9-56B7B627AC04}" destId="{D6F93372-7D64-43D3-907C-D0C3F1A58AE1}" srcOrd="7" destOrd="0" presId="urn:microsoft.com/office/officeart/2008/layout/RadialCluster"/>
    <dgm:cxn modelId="{79D96295-AEEB-405C-A4F5-339C2B5EEB70}" type="presParOf" srcId="{EA66B477-49A7-4863-8EE9-56B7B627AC04}" destId="{3D35B935-755D-4B02-B0A4-587E0CD1BDF9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DE3053-AACF-4EDA-BF1F-92ADF850C55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C6B578A-72A3-4AD3-AC88-2A920E2A377B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pt-BR" sz="2400" dirty="0">
              <a:solidFill>
                <a:schemeClr val="tx1"/>
              </a:solidFill>
            </a:rPr>
            <a:t>Composto de Marketing</a:t>
          </a:r>
        </a:p>
      </dgm:t>
    </dgm:pt>
    <dgm:pt modelId="{168261FC-C80C-43D2-9814-8ABB85DEA7F7}" type="parTrans" cxnId="{416034A9-BFB2-4F86-966A-33C709FC878D}">
      <dgm:prSet/>
      <dgm:spPr/>
      <dgm:t>
        <a:bodyPr/>
        <a:lstStyle/>
        <a:p>
          <a:endParaRPr lang="pt-BR" sz="2400"/>
        </a:p>
      </dgm:t>
    </dgm:pt>
    <dgm:pt modelId="{901A2F0F-5857-447C-8DA2-E2EF9B654F59}" type="sibTrans" cxnId="{416034A9-BFB2-4F86-966A-33C709FC878D}">
      <dgm:prSet/>
      <dgm:spPr/>
      <dgm:t>
        <a:bodyPr/>
        <a:lstStyle/>
        <a:p>
          <a:endParaRPr lang="pt-BR" sz="2400"/>
        </a:p>
      </dgm:t>
    </dgm:pt>
    <dgm:pt modelId="{5A48A1F4-D638-4245-BBB4-B5AA5C8B54DC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Preço</a:t>
          </a:r>
        </a:p>
      </dgm:t>
    </dgm:pt>
    <dgm:pt modelId="{36220B44-9F28-405F-92CE-AD8F86DACD80}" type="parTrans" cxnId="{77BCEFD6-C608-4105-8064-E00385E9188E}">
      <dgm:prSet/>
      <dgm:spPr/>
      <dgm:t>
        <a:bodyPr/>
        <a:lstStyle/>
        <a:p>
          <a:endParaRPr lang="pt-BR" sz="2400"/>
        </a:p>
      </dgm:t>
    </dgm:pt>
    <dgm:pt modelId="{24C35014-7614-43F3-A458-D70790A7F5FE}" type="sibTrans" cxnId="{77BCEFD6-C608-4105-8064-E00385E9188E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0F139428-41CC-479D-ACEC-6AF777433512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Ponto</a:t>
          </a:r>
        </a:p>
      </dgm:t>
    </dgm:pt>
    <dgm:pt modelId="{023BC728-2F0E-4594-B44F-419725FD745D}" type="parTrans" cxnId="{AA1E4D6C-BC58-44C7-8500-DD63E3DF21C8}">
      <dgm:prSet/>
      <dgm:spPr/>
      <dgm:t>
        <a:bodyPr/>
        <a:lstStyle/>
        <a:p>
          <a:endParaRPr lang="pt-BR" sz="2400"/>
        </a:p>
      </dgm:t>
    </dgm:pt>
    <dgm:pt modelId="{B69A323F-CB20-4CD8-83D0-7DF72BBD470B}" type="sibTrans" cxnId="{AA1E4D6C-BC58-44C7-8500-DD63E3DF21C8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A7934B5E-5D74-4938-87C7-D127376A4D6C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b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b="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0A03B1ED-40C8-4878-BD57-EFA129F30C03}" type="parTrans" cxnId="{AD4B7757-58BF-4D67-AE22-112352FC08F1}">
      <dgm:prSet/>
      <dgm:spPr/>
      <dgm:t>
        <a:bodyPr/>
        <a:lstStyle/>
        <a:p>
          <a:endParaRPr lang="pt-BR" sz="2400"/>
        </a:p>
      </dgm:t>
    </dgm:pt>
    <dgm:pt modelId="{559889A4-8142-4F29-8296-9598356E8472}" type="sibTrans" cxnId="{AD4B7757-58BF-4D67-AE22-112352FC08F1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7CDE21C8-2D81-41C6-84DB-85EE1986C5A2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gm:t>
    </dgm:pt>
    <dgm:pt modelId="{FCF7F115-798A-4E97-8398-160240C656B5}" type="parTrans" cxnId="{366A8E22-212C-4850-A4E9-49EB72F86C2A}">
      <dgm:prSet/>
      <dgm:spPr/>
      <dgm:t>
        <a:bodyPr/>
        <a:lstStyle/>
        <a:p>
          <a:endParaRPr lang="pt-BR" sz="2400"/>
        </a:p>
      </dgm:t>
    </dgm:pt>
    <dgm:pt modelId="{34841412-7089-4D3C-8E84-F55976A20EED}" type="sibTrans" cxnId="{366A8E22-212C-4850-A4E9-49EB72F86C2A}">
      <dgm:prSet/>
      <dgm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ABC35B11-36C2-410E-8E2D-B21DF0200935}">
      <dgm:prSet/>
      <dgm:spPr>
        <a:solidFill>
          <a:schemeClr val="tx2"/>
        </a:solidFill>
      </dgm:spPr>
      <dgm:t>
        <a:bodyPr/>
        <a:lstStyle/>
        <a:p>
          <a:r>
            <a:rPr lang="pt-BR" dirty="0"/>
            <a:t>Pessoas</a:t>
          </a:r>
        </a:p>
      </dgm:t>
    </dgm:pt>
    <dgm:pt modelId="{5D5950DF-ADE4-454F-AECF-F931D2C96E10}" type="parTrans" cxnId="{9E48ABF8-926D-45C1-8B8A-C96CCB6F8C6C}">
      <dgm:prSet/>
      <dgm:spPr/>
      <dgm:t>
        <a:bodyPr/>
        <a:lstStyle/>
        <a:p>
          <a:endParaRPr lang="pt-BR"/>
        </a:p>
      </dgm:t>
    </dgm:pt>
    <dgm:pt modelId="{FDB35A43-45CD-45AF-8EA4-DCD7EA0194E1}" type="sibTrans" cxnId="{9E48ABF8-926D-45C1-8B8A-C96CCB6F8C6C}">
      <dgm:prSet/>
      <dgm:spPr/>
      <dgm:t>
        <a:bodyPr/>
        <a:lstStyle/>
        <a:p>
          <a:endParaRPr lang="pt-BR"/>
        </a:p>
      </dgm:t>
    </dgm:pt>
    <dgm:pt modelId="{6AFF0481-9213-4194-B271-EA5B55DD2420}">
      <dgm:prSet/>
      <dgm:spPr>
        <a:solidFill>
          <a:schemeClr val="tx2"/>
        </a:solidFill>
      </dgm:spPr>
      <dgm:t>
        <a:bodyPr/>
        <a:lstStyle/>
        <a:p>
          <a:r>
            <a:rPr lang="pt-BR" dirty="0"/>
            <a:t>Prova</a:t>
          </a:r>
        </a:p>
      </dgm:t>
    </dgm:pt>
    <dgm:pt modelId="{F90624C2-7D91-4AB0-A17D-9A33C13C0A70}" type="parTrans" cxnId="{AF62D132-EFB5-4F27-9D84-D4C165F1E73B}">
      <dgm:prSet/>
      <dgm:spPr/>
      <dgm:t>
        <a:bodyPr/>
        <a:lstStyle/>
        <a:p>
          <a:endParaRPr lang="pt-BR"/>
        </a:p>
      </dgm:t>
    </dgm:pt>
    <dgm:pt modelId="{25905C41-9E9E-48C8-8AD1-F327581E9FB4}" type="sibTrans" cxnId="{AF62D132-EFB5-4F27-9D84-D4C165F1E73B}">
      <dgm:prSet/>
      <dgm:spPr/>
      <dgm:t>
        <a:bodyPr/>
        <a:lstStyle/>
        <a:p>
          <a:endParaRPr lang="pt-BR"/>
        </a:p>
      </dgm:t>
    </dgm:pt>
    <dgm:pt modelId="{69383443-CE01-40DE-9BF7-16DA7C563F71}">
      <dgm:prSet/>
      <dgm:spPr>
        <a:solidFill>
          <a:schemeClr val="tx2"/>
        </a:solidFill>
      </dgm:spPr>
      <dgm:t>
        <a:bodyPr/>
        <a:lstStyle/>
        <a:p>
          <a:r>
            <a:rPr lang="pt-BR" dirty="0"/>
            <a:t>Processos</a:t>
          </a:r>
        </a:p>
      </dgm:t>
    </dgm:pt>
    <dgm:pt modelId="{3F26EC19-D6EB-439C-BE23-8EBB5A548CC1}" type="parTrans" cxnId="{FA7F7E8E-2D31-432A-880F-82DB9DC0CADD}">
      <dgm:prSet/>
      <dgm:spPr/>
      <dgm:t>
        <a:bodyPr/>
        <a:lstStyle/>
        <a:p>
          <a:endParaRPr lang="pt-BR"/>
        </a:p>
      </dgm:t>
    </dgm:pt>
    <dgm:pt modelId="{F77E952F-65CB-4C74-BD1B-5B199EE1D6B1}" type="sibTrans" cxnId="{FA7F7E8E-2D31-432A-880F-82DB9DC0CADD}">
      <dgm:prSet/>
      <dgm:spPr/>
      <dgm:t>
        <a:bodyPr/>
        <a:lstStyle/>
        <a:p>
          <a:endParaRPr lang="pt-BR"/>
        </a:p>
      </dgm:t>
    </dgm:pt>
    <dgm:pt modelId="{934011E5-D337-474B-9228-762061543A66}" type="pres">
      <dgm:prSet presAssocID="{E1DE3053-AACF-4EDA-BF1F-92ADF850C55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84BF1A1-1B8B-4FB6-A56B-560C79CF48F7}" type="pres">
      <dgm:prSet presAssocID="{3C6B578A-72A3-4AD3-AC88-2A920E2A377B}" presName="centerShape" presStyleLbl="node0" presStyleIdx="0" presStyleCnt="1"/>
      <dgm:spPr>
        <a:xfrm>
          <a:off x="4487614" y="1405483"/>
          <a:ext cx="1540371" cy="1540371"/>
        </a:xfrm>
        <a:prstGeom prst="ellipse">
          <a:avLst/>
        </a:prstGeom>
      </dgm:spPr>
    </dgm:pt>
    <dgm:pt modelId="{1B10230C-CE77-4E8C-B3D9-105B113351CC}" type="pres">
      <dgm:prSet presAssocID="{5A48A1F4-D638-4245-BBB4-B5AA5C8B54DC}" presName="node" presStyleLbl="node1" presStyleIdx="0" presStyleCnt="7">
        <dgm:presLayoutVars>
          <dgm:bulletEnabled val="1"/>
        </dgm:presLayoutVars>
      </dgm:prSet>
      <dgm:spPr>
        <a:xfrm>
          <a:off x="4718670" y="1448"/>
          <a:ext cx="1078259" cy="1078259"/>
        </a:xfrm>
        <a:prstGeom prst="ellipse">
          <a:avLst/>
        </a:prstGeom>
      </dgm:spPr>
    </dgm:pt>
    <dgm:pt modelId="{C47771AC-F948-4FCE-B1E5-8FCD425A2147}" type="pres">
      <dgm:prSet presAssocID="{5A48A1F4-D638-4245-BBB4-B5AA5C8B54DC}" presName="dummy" presStyleCnt="0"/>
      <dgm:spPr/>
    </dgm:pt>
    <dgm:pt modelId="{F84E2D59-642E-4A48-846B-5AC50D0844C6}" type="pres">
      <dgm:prSet presAssocID="{24C35014-7614-43F3-A458-D70790A7F5FE}" presName="sibTrans" presStyleLbl="sibTrans2D1" presStyleIdx="0" presStyleCnt="7"/>
      <dgm:spPr>
        <a:xfrm>
          <a:off x="3583891" y="501760"/>
          <a:ext cx="3347816" cy="3347816"/>
        </a:xfrm>
        <a:prstGeom prst="blockArc">
          <a:avLst>
            <a:gd name="adj1" fmla="val 16200000"/>
            <a:gd name="adj2" fmla="val 0"/>
            <a:gd name="adj3" fmla="val 4638"/>
          </a:avLst>
        </a:prstGeom>
      </dgm:spPr>
    </dgm:pt>
    <dgm:pt modelId="{C625A5A9-DD52-4801-B5E2-1937F19B49C2}" type="pres">
      <dgm:prSet presAssocID="{ABC35B11-36C2-410E-8E2D-B21DF0200935}" presName="node" presStyleLbl="node1" presStyleIdx="1" presStyleCnt="7">
        <dgm:presLayoutVars>
          <dgm:bulletEnabled val="1"/>
        </dgm:presLayoutVars>
      </dgm:prSet>
      <dgm:spPr/>
    </dgm:pt>
    <dgm:pt modelId="{22230FF8-3827-4168-A3E1-E1D473E42F30}" type="pres">
      <dgm:prSet presAssocID="{ABC35B11-36C2-410E-8E2D-B21DF0200935}" presName="dummy" presStyleCnt="0"/>
      <dgm:spPr/>
    </dgm:pt>
    <dgm:pt modelId="{F2CAC677-4F2D-4E56-AB4E-8BB014128602}" type="pres">
      <dgm:prSet presAssocID="{FDB35A43-45CD-45AF-8EA4-DCD7EA0194E1}" presName="sibTrans" presStyleLbl="sibTrans2D1" presStyleIdx="1" presStyleCnt="7"/>
      <dgm:spPr/>
    </dgm:pt>
    <dgm:pt modelId="{BB6645A9-AF37-4CB5-A540-BB3BD3FA983E}" type="pres">
      <dgm:prSet presAssocID="{0F139428-41CC-479D-ACEC-6AF777433512}" presName="node" presStyleLbl="node1" presStyleIdx="2" presStyleCnt="7">
        <dgm:presLayoutVars>
          <dgm:bulletEnabled val="1"/>
        </dgm:presLayoutVars>
      </dgm:prSet>
      <dgm:spPr>
        <a:xfrm>
          <a:off x="6353761" y="1636539"/>
          <a:ext cx="1078259" cy="1078259"/>
        </a:xfrm>
        <a:prstGeom prst="ellipse">
          <a:avLst/>
        </a:prstGeom>
      </dgm:spPr>
    </dgm:pt>
    <dgm:pt modelId="{3934054D-7FF2-4F7A-85DD-273361584894}" type="pres">
      <dgm:prSet presAssocID="{0F139428-41CC-479D-ACEC-6AF777433512}" presName="dummy" presStyleCnt="0"/>
      <dgm:spPr/>
    </dgm:pt>
    <dgm:pt modelId="{FEC0A8B6-5600-4F11-98D0-45014A52688B}" type="pres">
      <dgm:prSet presAssocID="{B69A323F-CB20-4CD8-83D0-7DF72BBD470B}" presName="sibTrans" presStyleLbl="sibTrans2D1" presStyleIdx="2" presStyleCnt="7"/>
      <dgm:spPr>
        <a:xfrm>
          <a:off x="3583891" y="501760"/>
          <a:ext cx="3347816" cy="3347816"/>
        </a:xfrm>
        <a:prstGeom prst="blockArc">
          <a:avLst>
            <a:gd name="adj1" fmla="val 0"/>
            <a:gd name="adj2" fmla="val 5400000"/>
            <a:gd name="adj3" fmla="val 4638"/>
          </a:avLst>
        </a:prstGeom>
      </dgm:spPr>
    </dgm:pt>
    <dgm:pt modelId="{E1B7672D-F699-4395-912B-B8EE8BA42044}" type="pres">
      <dgm:prSet presAssocID="{69383443-CE01-40DE-9BF7-16DA7C563F71}" presName="node" presStyleLbl="node1" presStyleIdx="3" presStyleCnt="7">
        <dgm:presLayoutVars>
          <dgm:bulletEnabled val="1"/>
        </dgm:presLayoutVars>
      </dgm:prSet>
      <dgm:spPr/>
    </dgm:pt>
    <dgm:pt modelId="{CA58711A-BE50-4239-9541-C5A2E0B0B10E}" type="pres">
      <dgm:prSet presAssocID="{69383443-CE01-40DE-9BF7-16DA7C563F71}" presName="dummy" presStyleCnt="0"/>
      <dgm:spPr/>
    </dgm:pt>
    <dgm:pt modelId="{B7D78DF1-336F-4CCC-A5E3-37A70B242118}" type="pres">
      <dgm:prSet presAssocID="{F77E952F-65CB-4C74-BD1B-5B199EE1D6B1}" presName="sibTrans" presStyleLbl="sibTrans2D1" presStyleIdx="3" presStyleCnt="7"/>
      <dgm:spPr/>
    </dgm:pt>
    <dgm:pt modelId="{41A495D5-3E6D-4FA2-A3EB-EB880D9F5167}" type="pres">
      <dgm:prSet presAssocID="{A7934B5E-5D74-4938-87C7-D127376A4D6C}" presName="node" presStyleLbl="node1" presStyleIdx="4" presStyleCnt="7">
        <dgm:presLayoutVars>
          <dgm:bulletEnabled val="1"/>
        </dgm:presLayoutVars>
      </dgm:prSet>
      <dgm:spPr>
        <a:xfrm>
          <a:off x="4718670" y="3271630"/>
          <a:ext cx="1078259" cy="1078259"/>
        </a:xfrm>
        <a:prstGeom prst="ellipse">
          <a:avLst/>
        </a:prstGeom>
      </dgm:spPr>
    </dgm:pt>
    <dgm:pt modelId="{1F406A07-D093-44B5-9F03-1AC43D814077}" type="pres">
      <dgm:prSet presAssocID="{A7934B5E-5D74-4938-87C7-D127376A4D6C}" presName="dummy" presStyleCnt="0"/>
      <dgm:spPr/>
    </dgm:pt>
    <dgm:pt modelId="{36D2FCA0-2F71-4931-861D-B41705B067CC}" type="pres">
      <dgm:prSet presAssocID="{559889A4-8142-4F29-8296-9598356E8472}" presName="sibTrans" presStyleLbl="sibTrans2D1" presStyleIdx="4" presStyleCnt="7"/>
      <dgm:spPr>
        <a:xfrm>
          <a:off x="3583891" y="501760"/>
          <a:ext cx="3347816" cy="334781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</dgm:spPr>
    </dgm:pt>
    <dgm:pt modelId="{77D1DC19-8F97-42C0-8614-7F66F6F7D587}" type="pres">
      <dgm:prSet presAssocID="{7CDE21C8-2D81-41C6-84DB-85EE1986C5A2}" presName="node" presStyleLbl="node1" presStyleIdx="5" presStyleCnt="7">
        <dgm:presLayoutVars>
          <dgm:bulletEnabled val="1"/>
        </dgm:presLayoutVars>
      </dgm:prSet>
      <dgm:spPr>
        <a:xfrm>
          <a:off x="3083579" y="1636539"/>
          <a:ext cx="1078259" cy="1078259"/>
        </a:xfrm>
        <a:prstGeom prst="ellipse">
          <a:avLst/>
        </a:prstGeom>
      </dgm:spPr>
    </dgm:pt>
    <dgm:pt modelId="{36ECE372-BF3B-402A-91BF-377C1EA77EE6}" type="pres">
      <dgm:prSet presAssocID="{7CDE21C8-2D81-41C6-84DB-85EE1986C5A2}" presName="dummy" presStyleCnt="0"/>
      <dgm:spPr/>
    </dgm:pt>
    <dgm:pt modelId="{FE5A8A65-7804-4B03-A2B3-8207D9BC9C68}" type="pres">
      <dgm:prSet presAssocID="{34841412-7089-4D3C-8E84-F55976A20EED}" presName="sibTrans" presStyleLbl="sibTrans2D1" presStyleIdx="5" presStyleCnt="7"/>
      <dgm:spPr>
        <a:xfrm>
          <a:off x="3583891" y="501760"/>
          <a:ext cx="3347816" cy="334781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</dgm:spPr>
    </dgm:pt>
    <dgm:pt modelId="{D4DF05D8-A7E5-42AF-86CD-2D86674DA829}" type="pres">
      <dgm:prSet presAssocID="{6AFF0481-9213-4194-B271-EA5B55DD2420}" presName="node" presStyleLbl="node1" presStyleIdx="6" presStyleCnt="7">
        <dgm:presLayoutVars>
          <dgm:bulletEnabled val="1"/>
        </dgm:presLayoutVars>
      </dgm:prSet>
      <dgm:spPr/>
    </dgm:pt>
    <dgm:pt modelId="{B5D87CD4-B7F0-4059-B996-B96EE91A6BAA}" type="pres">
      <dgm:prSet presAssocID="{6AFF0481-9213-4194-B271-EA5B55DD2420}" presName="dummy" presStyleCnt="0"/>
      <dgm:spPr/>
    </dgm:pt>
    <dgm:pt modelId="{9E35AF0B-C480-4F8F-B7B0-01D22F92CCA4}" type="pres">
      <dgm:prSet presAssocID="{25905C41-9E9E-48C8-8AD1-F327581E9FB4}" presName="sibTrans" presStyleLbl="sibTrans2D1" presStyleIdx="6" presStyleCnt="7"/>
      <dgm:spPr/>
    </dgm:pt>
  </dgm:ptLst>
  <dgm:cxnLst>
    <dgm:cxn modelId="{9D58B002-384B-438F-9B18-2DF535BB4AB4}" type="presOf" srcId="{B69A323F-CB20-4CD8-83D0-7DF72BBD470B}" destId="{FEC0A8B6-5600-4F11-98D0-45014A52688B}" srcOrd="0" destOrd="0" presId="urn:microsoft.com/office/officeart/2005/8/layout/radial6"/>
    <dgm:cxn modelId="{D38E9713-2FA8-4A7E-B050-DD80AF22F9AE}" type="presOf" srcId="{3C6B578A-72A3-4AD3-AC88-2A920E2A377B}" destId="{384BF1A1-1B8B-4FB6-A56B-560C79CF48F7}" srcOrd="0" destOrd="0" presId="urn:microsoft.com/office/officeart/2005/8/layout/radial6"/>
    <dgm:cxn modelId="{327F0619-DB50-4110-9554-DD83CD5F99FD}" type="presOf" srcId="{FDB35A43-45CD-45AF-8EA4-DCD7EA0194E1}" destId="{F2CAC677-4F2D-4E56-AB4E-8BB014128602}" srcOrd="0" destOrd="0" presId="urn:microsoft.com/office/officeart/2005/8/layout/radial6"/>
    <dgm:cxn modelId="{165CE320-A11D-4FCF-BBF4-E0FC5B54CE07}" type="presOf" srcId="{24C35014-7614-43F3-A458-D70790A7F5FE}" destId="{F84E2D59-642E-4A48-846B-5AC50D0844C6}" srcOrd="0" destOrd="0" presId="urn:microsoft.com/office/officeart/2005/8/layout/radial6"/>
    <dgm:cxn modelId="{366A8E22-212C-4850-A4E9-49EB72F86C2A}" srcId="{3C6B578A-72A3-4AD3-AC88-2A920E2A377B}" destId="{7CDE21C8-2D81-41C6-84DB-85EE1986C5A2}" srcOrd="5" destOrd="0" parTransId="{FCF7F115-798A-4E97-8398-160240C656B5}" sibTransId="{34841412-7089-4D3C-8E84-F55976A20EED}"/>
    <dgm:cxn modelId="{FF16FC2D-A448-4295-A370-0764055D86A3}" type="presOf" srcId="{5A48A1F4-D638-4245-BBB4-B5AA5C8B54DC}" destId="{1B10230C-CE77-4E8C-B3D9-105B113351CC}" srcOrd="0" destOrd="0" presId="urn:microsoft.com/office/officeart/2005/8/layout/radial6"/>
    <dgm:cxn modelId="{AF62D132-EFB5-4F27-9D84-D4C165F1E73B}" srcId="{3C6B578A-72A3-4AD3-AC88-2A920E2A377B}" destId="{6AFF0481-9213-4194-B271-EA5B55DD2420}" srcOrd="6" destOrd="0" parTransId="{F90624C2-7D91-4AB0-A17D-9A33C13C0A70}" sibTransId="{25905C41-9E9E-48C8-8AD1-F327581E9FB4}"/>
    <dgm:cxn modelId="{9204973D-E5DC-4589-89E7-D827A3671783}" type="presOf" srcId="{ABC35B11-36C2-410E-8E2D-B21DF0200935}" destId="{C625A5A9-DD52-4801-B5E2-1937F19B49C2}" srcOrd="0" destOrd="0" presId="urn:microsoft.com/office/officeart/2005/8/layout/radial6"/>
    <dgm:cxn modelId="{4A628163-C725-474A-9131-605168355E38}" type="presOf" srcId="{E1DE3053-AACF-4EDA-BF1F-92ADF850C551}" destId="{934011E5-D337-474B-9228-762061543A66}" srcOrd="0" destOrd="0" presId="urn:microsoft.com/office/officeart/2005/8/layout/radial6"/>
    <dgm:cxn modelId="{AA1E4D6C-BC58-44C7-8500-DD63E3DF21C8}" srcId="{3C6B578A-72A3-4AD3-AC88-2A920E2A377B}" destId="{0F139428-41CC-479D-ACEC-6AF777433512}" srcOrd="2" destOrd="0" parTransId="{023BC728-2F0E-4594-B44F-419725FD745D}" sibTransId="{B69A323F-CB20-4CD8-83D0-7DF72BBD470B}"/>
    <dgm:cxn modelId="{AD4B7757-58BF-4D67-AE22-112352FC08F1}" srcId="{3C6B578A-72A3-4AD3-AC88-2A920E2A377B}" destId="{A7934B5E-5D74-4938-87C7-D127376A4D6C}" srcOrd="4" destOrd="0" parTransId="{0A03B1ED-40C8-4878-BD57-EFA129F30C03}" sibTransId="{559889A4-8142-4F29-8296-9598356E8472}"/>
    <dgm:cxn modelId="{64CAC988-F805-46DE-BE67-894929C0141F}" type="presOf" srcId="{6AFF0481-9213-4194-B271-EA5B55DD2420}" destId="{D4DF05D8-A7E5-42AF-86CD-2D86674DA829}" srcOrd="0" destOrd="0" presId="urn:microsoft.com/office/officeart/2005/8/layout/radial6"/>
    <dgm:cxn modelId="{FA7F7E8E-2D31-432A-880F-82DB9DC0CADD}" srcId="{3C6B578A-72A3-4AD3-AC88-2A920E2A377B}" destId="{69383443-CE01-40DE-9BF7-16DA7C563F71}" srcOrd="3" destOrd="0" parTransId="{3F26EC19-D6EB-439C-BE23-8EBB5A548CC1}" sibTransId="{F77E952F-65CB-4C74-BD1B-5B199EE1D6B1}"/>
    <dgm:cxn modelId="{0FF6FC9B-16EA-4ECE-A831-22E60FA60333}" type="presOf" srcId="{69383443-CE01-40DE-9BF7-16DA7C563F71}" destId="{E1B7672D-F699-4395-912B-B8EE8BA42044}" srcOrd="0" destOrd="0" presId="urn:microsoft.com/office/officeart/2005/8/layout/radial6"/>
    <dgm:cxn modelId="{416034A9-BFB2-4F86-966A-33C709FC878D}" srcId="{E1DE3053-AACF-4EDA-BF1F-92ADF850C551}" destId="{3C6B578A-72A3-4AD3-AC88-2A920E2A377B}" srcOrd="0" destOrd="0" parTransId="{168261FC-C80C-43D2-9814-8ABB85DEA7F7}" sibTransId="{901A2F0F-5857-447C-8DA2-E2EF9B654F59}"/>
    <dgm:cxn modelId="{DD862EB3-6938-4BBA-B634-FC3009423652}" type="presOf" srcId="{F77E952F-65CB-4C74-BD1B-5B199EE1D6B1}" destId="{B7D78DF1-336F-4CCC-A5E3-37A70B242118}" srcOrd="0" destOrd="0" presId="urn:microsoft.com/office/officeart/2005/8/layout/radial6"/>
    <dgm:cxn modelId="{3B72FEBC-B81B-47CF-81BC-4E49A1E6B386}" type="presOf" srcId="{7CDE21C8-2D81-41C6-84DB-85EE1986C5A2}" destId="{77D1DC19-8F97-42C0-8614-7F66F6F7D587}" srcOrd="0" destOrd="0" presId="urn:microsoft.com/office/officeart/2005/8/layout/radial6"/>
    <dgm:cxn modelId="{44FA15CB-88B4-4FF5-8201-545979245D76}" type="presOf" srcId="{A7934B5E-5D74-4938-87C7-D127376A4D6C}" destId="{41A495D5-3E6D-4FA2-A3EB-EB880D9F5167}" srcOrd="0" destOrd="0" presId="urn:microsoft.com/office/officeart/2005/8/layout/radial6"/>
    <dgm:cxn modelId="{77BCEFD6-C608-4105-8064-E00385E9188E}" srcId="{3C6B578A-72A3-4AD3-AC88-2A920E2A377B}" destId="{5A48A1F4-D638-4245-BBB4-B5AA5C8B54DC}" srcOrd="0" destOrd="0" parTransId="{36220B44-9F28-405F-92CE-AD8F86DACD80}" sibTransId="{24C35014-7614-43F3-A458-D70790A7F5FE}"/>
    <dgm:cxn modelId="{9FC8B5D7-09F4-47C8-80D8-C7AF1523A8D3}" type="presOf" srcId="{0F139428-41CC-479D-ACEC-6AF777433512}" destId="{BB6645A9-AF37-4CB5-A540-BB3BD3FA983E}" srcOrd="0" destOrd="0" presId="urn:microsoft.com/office/officeart/2005/8/layout/radial6"/>
    <dgm:cxn modelId="{2C793BE4-3132-4BD3-BF33-F93EA2392D1D}" type="presOf" srcId="{25905C41-9E9E-48C8-8AD1-F327581E9FB4}" destId="{9E35AF0B-C480-4F8F-B7B0-01D22F92CCA4}" srcOrd="0" destOrd="0" presId="urn:microsoft.com/office/officeart/2005/8/layout/radial6"/>
    <dgm:cxn modelId="{9E48ABF8-926D-45C1-8B8A-C96CCB6F8C6C}" srcId="{3C6B578A-72A3-4AD3-AC88-2A920E2A377B}" destId="{ABC35B11-36C2-410E-8E2D-B21DF0200935}" srcOrd="1" destOrd="0" parTransId="{5D5950DF-ADE4-454F-AECF-F931D2C96E10}" sibTransId="{FDB35A43-45CD-45AF-8EA4-DCD7EA0194E1}"/>
    <dgm:cxn modelId="{8BAAFBF8-4496-493C-8F1E-BE5D4519B8A6}" type="presOf" srcId="{559889A4-8142-4F29-8296-9598356E8472}" destId="{36D2FCA0-2F71-4931-861D-B41705B067CC}" srcOrd="0" destOrd="0" presId="urn:microsoft.com/office/officeart/2005/8/layout/radial6"/>
    <dgm:cxn modelId="{9E814DFD-47C4-4B03-B69D-FDB18203FBCA}" type="presOf" srcId="{34841412-7089-4D3C-8E84-F55976A20EED}" destId="{FE5A8A65-7804-4B03-A2B3-8207D9BC9C68}" srcOrd="0" destOrd="0" presId="urn:microsoft.com/office/officeart/2005/8/layout/radial6"/>
    <dgm:cxn modelId="{A33CA1AB-5E1C-44F6-AA6C-EFEAA942E869}" type="presParOf" srcId="{934011E5-D337-474B-9228-762061543A66}" destId="{384BF1A1-1B8B-4FB6-A56B-560C79CF48F7}" srcOrd="0" destOrd="0" presId="urn:microsoft.com/office/officeart/2005/8/layout/radial6"/>
    <dgm:cxn modelId="{58E672BA-9279-49BD-A136-CE8E115CD6B3}" type="presParOf" srcId="{934011E5-D337-474B-9228-762061543A66}" destId="{1B10230C-CE77-4E8C-B3D9-105B113351CC}" srcOrd="1" destOrd="0" presId="urn:microsoft.com/office/officeart/2005/8/layout/radial6"/>
    <dgm:cxn modelId="{E1BF28DA-50D0-4B16-AE9E-139A98FA5F3C}" type="presParOf" srcId="{934011E5-D337-474B-9228-762061543A66}" destId="{C47771AC-F948-4FCE-B1E5-8FCD425A2147}" srcOrd="2" destOrd="0" presId="urn:microsoft.com/office/officeart/2005/8/layout/radial6"/>
    <dgm:cxn modelId="{725DD901-96F4-47D1-9E21-F3AC0D8D9215}" type="presParOf" srcId="{934011E5-D337-474B-9228-762061543A66}" destId="{F84E2D59-642E-4A48-846B-5AC50D0844C6}" srcOrd="3" destOrd="0" presId="urn:microsoft.com/office/officeart/2005/8/layout/radial6"/>
    <dgm:cxn modelId="{DECABE16-0244-47CE-AB0F-3BF878A0ABB2}" type="presParOf" srcId="{934011E5-D337-474B-9228-762061543A66}" destId="{C625A5A9-DD52-4801-B5E2-1937F19B49C2}" srcOrd="4" destOrd="0" presId="urn:microsoft.com/office/officeart/2005/8/layout/radial6"/>
    <dgm:cxn modelId="{EF78E31C-6500-4959-9F72-64477074193C}" type="presParOf" srcId="{934011E5-D337-474B-9228-762061543A66}" destId="{22230FF8-3827-4168-A3E1-E1D473E42F30}" srcOrd="5" destOrd="0" presId="urn:microsoft.com/office/officeart/2005/8/layout/radial6"/>
    <dgm:cxn modelId="{26D8E2EE-1F33-43CC-8FD3-00E4A2782632}" type="presParOf" srcId="{934011E5-D337-474B-9228-762061543A66}" destId="{F2CAC677-4F2D-4E56-AB4E-8BB014128602}" srcOrd="6" destOrd="0" presId="urn:microsoft.com/office/officeart/2005/8/layout/radial6"/>
    <dgm:cxn modelId="{735C24CB-87B1-44D5-A9B6-D01861C9AFD6}" type="presParOf" srcId="{934011E5-D337-474B-9228-762061543A66}" destId="{BB6645A9-AF37-4CB5-A540-BB3BD3FA983E}" srcOrd="7" destOrd="0" presId="urn:microsoft.com/office/officeart/2005/8/layout/radial6"/>
    <dgm:cxn modelId="{4557080A-28BD-4F1E-92DE-24F434D89E7B}" type="presParOf" srcId="{934011E5-D337-474B-9228-762061543A66}" destId="{3934054D-7FF2-4F7A-85DD-273361584894}" srcOrd="8" destOrd="0" presId="urn:microsoft.com/office/officeart/2005/8/layout/radial6"/>
    <dgm:cxn modelId="{5770B807-BA69-4ADD-A503-43A83656E0D4}" type="presParOf" srcId="{934011E5-D337-474B-9228-762061543A66}" destId="{FEC0A8B6-5600-4F11-98D0-45014A52688B}" srcOrd="9" destOrd="0" presId="urn:microsoft.com/office/officeart/2005/8/layout/radial6"/>
    <dgm:cxn modelId="{027059D1-C47F-437A-985A-88A517EE1BCC}" type="presParOf" srcId="{934011E5-D337-474B-9228-762061543A66}" destId="{E1B7672D-F699-4395-912B-B8EE8BA42044}" srcOrd="10" destOrd="0" presId="urn:microsoft.com/office/officeart/2005/8/layout/radial6"/>
    <dgm:cxn modelId="{6FDD65F4-0054-4F56-B00F-A0D956C9426E}" type="presParOf" srcId="{934011E5-D337-474B-9228-762061543A66}" destId="{CA58711A-BE50-4239-9541-C5A2E0B0B10E}" srcOrd="11" destOrd="0" presId="urn:microsoft.com/office/officeart/2005/8/layout/radial6"/>
    <dgm:cxn modelId="{B988DFF2-F8DC-4BF4-9FB1-999BAD289E30}" type="presParOf" srcId="{934011E5-D337-474B-9228-762061543A66}" destId="{B7D78DF1-336F-4CCC-A5E3-37A70B242118}" srcOrd="12" destOrd="0" presId="urn:microsoft.com/office/officeart/2005/8/layout/radial6"/>
    <dgm:cxn modelId="{3DFB593B-0C23-4190-B851-B9F34E3287EF}" type="presParOf" srcId="{934011E5-D337-474B-9228-762061543A66}" destId="{41A495D5-3E6D-4FA2-A3EB-EB880D9F5167}" srcOrd="13" destOrd="0" presId="urn:microsoft.com/office/officeart/2005/8/layout/radial6"/>
    <dgm:cxn modelId="{C649EBC2-EFF7-45AE-BC24-29618E8A5FE6}" type="presParOf" srcId="{934011E5-D337-474B-9228-762061543A66}" destId="{1F406A07-D093-44B5-9F03-1AC43D814077}" srcOrd="14" destOrd="0" presId="urn:microsoft.com/office/officeart/2005/8/layout/radial6"/>
    <dgm:cxn modelId="{CC71CF11-1C63-4AC5-845E-ED697388108F}" type="presParOf" srcId="{934011E5-D337-474B-9228-762061543A66}" destId="{36D2FCA0-2F71-4931-861D-B41705B067CC}" srcOrd="15" destOrd="0" presId="urn:microsoft.com/office/officeart/2005/8/layout/radial6"/>
    <dgm:cxn modelId="{366F1281-954B-4641-BDCE-42E813219CE2}" type="presParOf" srcId="{934011E5-D337-474B-9228-762061543A66}" destId="{77D1DC19-8F97-42C0-8614-7F66F6F7D587}" srcOrd="16" destOrd="0" presId="urn:microsoft.com/office/officeart/2005/8/layout/radial6"/>
    <dgm:cxn modelId="{683E7CDD-F90B-455B-B065-05E2F3F489DF}" type="presParOf" srcId="{934011E5-D337-474B-9228-762061543A66}" destId="{36ECE372-BF3B-402A-91BF-377C1EA77EE6}" srcOrd="17" destOrd="0" presId="urn:microsoft.com/office/officeart/2005/8/layout/radial6"/>
    <dgm:cxn modelId="{1B8CDC74-B99A-4143-BCF0-DAED9421ADEB}" type="presParOf" srcId="{934011E5-D337-474B-9228-762061543A66}" destId="{FE5A8A65-7804-4B03-A2B3-8207D9BC9C68}" srcOrd="18" destOrd="0" presId="urn:microsoft.com/office/officeart/2005/8/layout/radial6"/>
    <dgm:cxn modelId="{B84A647D-B69E-437D-BCBC-33B8786E96F3}" type="presParOf" srcId="{934011E5-D337-474B-9228-762061543A66}" destId="{D4DF05D8-A7E5-42AF-86CD-2D86674DA829}" srcOrd="19" destOrd="0" presId="urn:microsoft.com/office/officeart/2005/8/layout/radial6"/>
    <dgm:cxn modelId="{F061D05F-5A3E-488A-B423-9C89F3553B02}" type="presParOf" srcId="{934011E5-D337-474B-9228-762061543A66}" destId="{B5D87CD4-B7F0-4059-B996-B96EE91A6BAA}" srcOrd="20" destOrd="0" presId="urn:microsoft.com/office/officeart/2005/8/layout/radial6"/>
    <dgm:cxn modelId="{53A3BB3C-D430-4206-9D97-E2C32AA3D170}" type="presParOf" srcId="{934011E5-D337-474B-9228-762061543A66}" destId="{9E35AF0B-C480-4F8F-B7B0-01D22F92CCA4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DE3053-AACF-4EDA-BF1F-92ADF850C55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C6B578A-72A3-4AD3-AC88-2A920E2A377B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pt-BR" sz="2400" dirty="0">
              <a:solidFill>
                <a:schemeClr val="tx1"/>
              </a:solidFill>
            </a:rPr>
            <a:t>Composto de Marketing</a:t>
          </a:r>
        </a:p>
      </dgm:t>
    </dgm:pt>
    <dgm:pt modelId="{168261FC-C80C-43D2-9814-8ABB85DEA7F7}" type="parTrans" cxnId="{416034A9-BFB2-4F86-966A-33C709FC878D}">
      <dgm:prSet/>
      <dgm:spPr/>
      <dgm:t>
        <a:bodyPr/>
        <a:lstStyle/>
        <a:p>
          <a:endParaRPr lang="pt-BR" sz="2400"/>
        </a:p>
      </dgm:t>
    </dgm:pt>
    <dgm:pt modelId="{901A2F0F-5857-447C-8DA2-E2EF9B654F59}" type="sibTrans" cxnId="{416034A9-BFB2-4F86-966A-33C709FC878D}">
      <dgm:prSet/>
      <dgm:spPr/>
      <dgm:t>
        <a:bodyPr/>
        <a:lstStyle/>
        <a:p>
          <a:endParaRPr lang="pt-BR" sz="2400"/>
        </a:p>
      </dgm:t>
    </dgm:pt>
    <dgm:pt modelId="{5A48A1F4-D638-4245-BBB4-B5AA5C8B54DC}">
      <dgm:prSet phldrT="[Texto]" custT="1"/>
      <dgm:spPr>
        <a:solidFill>
          <a:srgbClr val="1F497D"/>
        </a:soli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Preço</a:t>
          </a:r>
        </a:p>
      </dgm:t>
    </dgm:pt>
    <dgm:pt modelId="{36220B44-9F28-405F-92CE-AD8F86DACD80}" type="parTrans" cxnId="{77BCEFD6-C608-4105-8064-E00385E9188E}">
      <dgm:prSet/>
      <dgm:spPr/>
      <dgm:t>
        <a:bodyPr/>
        <a:lstStyle/>
        <a:p>
          <a:endParaRPr lang="pt-BR" sz="2400"/>
        </a:p>
      </dgm:t>
    </dgm:pt>
    <dgm:pt modelId="{24C35014-7614-43F3-A458-D70790A7F5FE}" type="sibTrans" cxnId="{77BCEFD6-C608-4105-8064-E00385E9188E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0F139428-41CC-479D-ACEC-6AF777433512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Ponto</a:t>
          </a:r>
        </a:p>
      </dgm:t>
    </dgm:pt>
    <dgm:pt modelId="{023BC728-2F0E-4594-B44F-419725FD745D}" type="parTrans" cxnId="{AA1E4D6C-BC58-44C7-8500-DD63E3DF21C8}">
      <dgm:prSet/>
      <dgm:spPr/>
      <dgm:t>
        <a:bodyPr/>
        <a:lstStyle/>
        <a:p>
          <a:endParaRPr lang="pt-BR" sz="2400"/>
        </a:p>
      </dgm:t>
    </dgm:pt>
    <dgm:pt modelId="{B69A323F-CB20-4CD8-83D0-7DF72BBD470B}" type="sibTrans" cxnId="{AA1E4D6C-BC58-44C7-8500-DD63E3DF21C8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A7934B5E-5D74-4938-87C7-D127376A4D6C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b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b="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0A03B1ED-40C8-4878-BD57-EFA129F30C03}" type="parTrans" cxnId="{AD4B7757-58BF-4D67-AE22-112352FC08F1}">
      <dgm:prSet/>
      <dgm:spPr/>
      <dgm:t>
        <a:bodyPr/>
        <a:lstStyle/>
        <a:p>
          <a:endParaRPr lang="pt-BR" sz="2400"/>
        </a:p>
      </dgm:t>
    </dgm:pt>
    <dgm:pt modelId="{559889A4-8142-4F29-8296-9598356E8472}" type="sibTrans" cxnId="{AD4B7757-58BF-4D67-AE22-112352FC08F1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7CDE21C8-2D81-41C6-84DB-85EE1986C5A2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gm:t>
    </dgm:pt>
    <dgm:pt modelId="{FCF7F115-798A-4E97-8398-160240C656B5}" type="parTrans" cxnId="{366A8E22-212C-4850-A4E9-49EB72F86C2A}">
      <dgm:prSet/>
      <dgm:spPr/>
      <dgm:t>
        <a:bodyPr/>
        <a:lstStyle/>
        <a:p>
          <a:endParaRPr lang="pt-BR" sz="2400"/>
        </a:p>
      </dgm:t>
    </dgm:pt>
    <dgm:pt modelId="{34841412-7089-4D3C-8E84-F55976A20EED}" type="sibTrans" cxnId="{366A8E22-212C-4850-A4E9-49EB72F86C2A}">
      <dgm:prSet/>
      <dgm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934011E5-D337-474B-9228-762061543A66}" type="pres">
      <dgm:prSet presAssocID="{E1DE3053-AACF-4EDA-BF1F-92ADF850C55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84BF1A1-1B8B-4FB6-A56B-560C79CF48F7}" type="pres">
      <dgm:prSet presAssocID="{3C6B578A-72A3-4AD3-AC88-2A920E2A377B}" presName="centerShape" presStyleLbl="node0" presStyleIdx="0" presStyleCnt="1"/>
      <dgm:spPr>
        <a:xfrm>
          <a:off x="4487614" y="1405483"/>
          <a:ext cx="1540371" cy="1540371"/>
        </a:xfrm>
        <a:prstGeom prst="ellipse">
          <a:avLst/>
        </a:prstGeom>
      </dgm:spPr>
    </dgm:pt>
    <dgm:pt modelId="{1B10230C-CE77-4E8C-B3D9-105B113351CC}" type="pres">
      <dgm:prSet presAssocID="{5A48A1F4-D638-4245-BBB4-B5AA5C8B54DC}" presName="node" presStyleLbl="node1" presStyleIdx="0" presStyleCnt="4">
        <dgm:presLayoutVars>
          <dgm:bulletEnabled val="1"/>
        </dgm:presLayoutVars>
      </dgm:prSet>
      <dgm:spPr>
        <a:xfrm>
          <a:off x="4354037" y="2593"/>
          <a:ext cx="1589068" cy="1589068"/>
        </a:xfrm>
        <a:prstGeom prst="ellipse">
          <a:avLst/>
        </a:prstGeom>
      </dgm:spPr>
    </dgm:pt>
    <dgm:pt modelId="{C47771AC-F948-4FCE-B1E5-8FCD425A2147}" type="pres">
      <dgm:prSet presAssocID="{5A48A1F4-D638-4245-BBB4-B5AA5C8B54DC}" presName="dummy" presStyleCnt="0"/>
      <dgm:spPr/>
    </dgm:pt>
    <dgm:pt modelId="{F84E2D59-642E-4A48-846B-5AC50D0844C6}" type="pres">
      <dgm:prSet presAssocID="{24C35014-7614-43F3-A458-D70790A7F5FE}" presName="sibTrans" presStyleLbl="sibTrans2D1" presStyleIdx="0" presStyleCnt="4"/>
      <dgm:spPr>
        <a:xfrm>
          <a:off x="3583891" y="501760"/>
          <a:ext cx="3347816" cy="3347816"/>
        </a:xfrm>
        <a:prstGeom prst="blockArc">
          <a:avLst>
            <a:gd name="adj1" fmla="val 16200000"/>
            <a:gd name="adj2" fmla="val 0"/>
            <a:gd name="adj3" fmla="val 4638"/>
          </a:avLst>
        </a:prstGeom>
      </dgm:spPr>
    </dgm:pt>
    <dgm:pt modelId="{BB6645A9-AF37-4CB5-A540-BB3BD3FA983E}" type="pres">
      <dgm:prSet presAssocID="{0F139428-41CC-479D-ACEC-6AF777433512}" presName="node" presStyleLbl="node1" presStyleIdx="1" presStyleCnt="4">
        <dgm:presLayoutVars>
          <dgm:bulletEnabled val="1"/>
        </dgm:presLayoutVars>
      </dgm:prSet>
      <dgm:spPr>
        <a:xfrm>
          <a:off x="6761266" y="2409821"/>
          <a:ext cx="1589068" cy="1589068"/>
        </a:xfrm>
        <a:prstGeom prst="ellipse">
          <a:avLst/>
        </a:prstGeom>
      </dgm:spPr>
    </dgm:pt>
    <dgm:pt modelId="{3934054D-7FF2-4F7A-85DD-273361584894}" type="pres">
      <dgm:prSet presAssocID="{0F139428-41CC-479D-ACEC-6AF777433512}" presName="dummy" presStyleCnt="0"/>
      <dgm:spPr/>
    </dgm:pt>
    <dgm:pt modelId="{FEC0A8B6-5600-4F11-98D0-45014A52688B}" type="pres">
      <dgm:prSet presAssocID="{B69A323F-CB20-4CD8-83D0-7DF72BBD470B}" presName="sibTrans" presStyleLbl="sibTrans2D1" presStyleIdx="1" presStyleCnt="4"/>
      <dgm:spPr>
        <a:xfrm>
          <a:off x="3583891" y="501760"/>
          <a:ext cx="3347816" cy="3347816"/>
        </a:xfrm>
        <a:prstGeom prst="blockArc">
          <a:avLst>
            <a:gd name="adj1" fmla="val 0"/>
            <a:gd name="adj2" fmla="val 5400000"/>
            <a:gd name="adj3" fmla="val 4638"/>
          </a:avLst>
        </a:prstGeom>
      </dgm:spPr>
    </dgm:pt>
    <dgm:pt modelId="{41A495D5-3E6D-4FA2-A3EB-EB880D9F5167}" type="pres">
      <dgm:prSet presAssocID="{A7934B5E-5D74-4938-87C7-D127376A4D6C}" presName="node" presStyleLbl="node1" presStyleIdx="2" presStyleCnt="4">
        <dgm:presLayoutVars>
          <dgm:bulletEnabled val="1"/>
        </dgm:presLayoutVars>
      </dgm:prSet>
      <dgm:spPr>
        <a:xfrm>
          <a:off x="4718670" y="3271630"/>
          <a:ext cx="1078259" cy="1078259"/>
        </a:xfrm>
        <a:prstGeom prst="ellipse">
          <a:avLst/>
        </a:prstGeom>
      </dgm:spPr>
    </dgm:pt>
    <dgm:pt modelId="{1F406A07-D093-44B5-9F03-1AC43D814077}" type="pres">
      <dgm:prSet presAssocID="{A7934B5E-5D74-4938-87C7-D127376A4D6C}" presName="dummy" presStyleCnt="0"/>
      <dgm:spPr/>
    </dgm:pt>
    <dgm:pt modelId="{36D2FCA0-2F71-4931-861D-B41705B067CC}" type="pres">
      <dgm:prSet presAssocID="{559889A4-8142-4F29-8296-9598356E8472}" presName="sibTrans" presStyleLbl="sibTrans2D1" presStyleIdx="2" presStyleCnt="4"/>
      <dgm:spPr>
        <a:xfrm>
          <a:off x="3583891" y="501760"/>
          <a:ext cx="3347816" cy="334781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</dgm:spPr>
    </dgm:pt>
    <dgm:pt modelId="{77D1DC19-8F97-42C0-8614-7F66F6F7D587}" type="pres">
      <dgm:prSet presAssocID="{7CDE21C8-2D81-41C6-84DB-85EE1986C5A2}" presName="node" presStyleLbl="node1" presStyleIdx="3" presStyleCnt="4">
        <dgm:presLayoutVars>
          <dgm:bulletEnabled val="1"/>
        </dgm:presLayoutVars>
      </dgm:prSet>
      <dgm:spPr>
        <a:xfrm>
          <a:off x="1946809" y="2409821"/>
          <a:ext cx="1589068" cy="1589068"/>
        </a:xfrm>
        <a:prstGeom prst="ellipse">
          <a:avLst/>
        </a:prstGeom>
      </dgm:spPr>
    </dgm:pt>
    <dgm:pt modelId="{36ECE372-BF3B-402A-91BF-377C1EA77EE6}" type="pres">
      <dgm:prSet presAssocID="{7CDE21C8-2D81-41C6-84DB-85EE1986C5A2}" presName="dummy" presStyleCnt="0"/>
      <dgm:spPr/>
    </dgm:pt>
    <dgm:pt modelId="{FE5A8A65-7804-4B03-A2B3-8207D9BC9C68}" type="pres">
      <dgm:prSet presAssocID="{34841412-7089-4D3C-8E84-F55976A20EED}" presName="sibTrans" presStyleLbl="sibTrans2D1" presStyleIdx="3" presStyleCnt="4"/>
      <dgm:spPr>
        <a:xfrm>
          <a:off x="3583891" y="501760"/>
          <a:ext cx="3347816" cy="334781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</dgm:spPr>
    </dgm:pt>
  </dgm:ptLst>
  <dgm:cxnLst>
    <dgm:cxn modelId="{9D58B002-384B-438F-9B18-2DF535BB4AB4}" type="presOf" srcId="{B69A323F-CB20-4CD8-83D0-7DF72BBD470B}" destId="{FEC0A8B6-5600-4F11-98D0-45014A52688B}" srcOrd="0" destOrd="0" presId="urn:microsoft.com/office/officeart/2005/8/layout/radial6"/>
    <dgm:cxn modelId="{D38E9713-2FA8-4A7E-B050-DD80AF22F9AE}" type="presOf" srcId="{3C6B578A-72A3-4AD3-AC88-2A920E2A377B}" destId="{384BF1A1-1B8B-4FB6-A56B-560C79CF48F7}" srcOrd="0" destOrd="0" presId="urn:microsoft.com/office/officeart/2005/8/layout/radial6"/>
    <dgm:cxn modelId="{165CE320-A11D-4FCF-BBF4-E0FC5B54CE07}" type="presOf" srcId="{24C35014-7614-43F3-A458-D70790A7F5FE}" destId="{F84E2D59-642E-4A48-846B-5AC50D0844C6}" srcOrd="0" destOrd="0" presId="urn:microsoft.com/office/officeart/2005/8/layout/radial6"/>
    <dgm:cxn modelId="{366A8E22-212C-4850-A4E9-49EB72F86C2A}" srcId="{3C6B578A-72A3-4AD3-AC88-2A920E2A377B}" destId="{7CDE21C8-2D81-41C6-84DB-85EE1986C5A2}" srcOrd="3" destOrd="0" parTransId="{FCF7F115-798A-4E97-8398-160240C656B5}" sibTransId="{34841412-7089-4D3C-8E84-F55976A20EED}"/>
    <dgm:cxn modelId="{FF16FC2D-A448-4295-A370-0764055D86A3}" type="presOf" srcId="{5A48A1F4-D638-4245-BBB4-B5AA5C8B54DC}" destId="{1B10230C-CE77-4E8C-B3D9-105B113351CC}" srcOrd="0" destOrd="0" presId="urn:microsoft.com/office/officeart/2005/8/layout/radial6"/>
    <dgm:cxn modelId="{4A628163-C725-474A-9131-605168355E38}" type="presOf" srcId="{E1DE3053-AACF-4EDA-BF1F-92ADF850C551}" destId="{934011E5-D337-474B-9228-762061543A66}" srcOrd="0" destOrd="0" presId="urn:microsoft.com/office/officeart/2005/8/layout/radial6"/>
    <dgm:cxn modelId="{AA1E4D6C-BC58-44C7-8500-DD63E3DF21C8}" srcId="{3C6B578A-72A3-4AD3-AC88-2A920E2A377B}" destId="{0F139428-41CC-479D-ACEC-6AF777433512}" srcOrd="1" destOrd="0" parTransId="{023BC728-2F0E-4594-B44F-419725FD745D}" sibTransId="{B69A323F-CB20-4CD8-83D0-7DF72BBD470B}"/>
    <dgm:cxn modelId="{AD4B7757-58BF-4D67-AE22-112352FC08F1}" srcId="{3C6B578A-72A3-4AD3-AC88-2A920E2A377B}" destId="{A7934B5E-5D74-4938-87C7-D127376A4D6C}" srcOrd="2" destOrd="0" parTransId="{0A03B1ED-40C8-4878-BD57-EFA129F30C03}" sibTransId="{559889A4-8142-4F29-8296-9598356E8472}"/>
    <dgm:cxn modelId="{416034A9-BFB2-4F86-966A-33C709FC878D}" srcId="{E1DE3053-AACF-4EDA-BF1F-92ADF850C551}" destId="{3C6B578A-72A3-4AD3-AC88-2A920E2A377B}" srcOrd="0" destOrd="0" parTransId="{168261FC-C80C-43D2-9814-8ABB85DEA7F7}" sibTransId="{901A2F0F-5857-447C-8DA2-E2EF9B654F59}"/>
    <dgm:cxn modelId="{3B72FEBC-B81B-47CF-81BC-4E49A1E6B386}" type="presOf" srcId="{7CDE21C8-2D81-41C6-84DB-85EE1986C5A2}" destId="{77D1DC19-8F97-42C0-8614-7F66F6F7D587}" srcOrd="0" destOrd="0" presId="urn:microsoft.com/office/officeart/2005/8/layout/radial6"/>
    <dgm:cxn modelId="{44FA15CB-88B4-4FF5-8201-545979245D76}" type="presOf" srcId="{A7934B5E-5D74-4938-87C7-D127376A4D6C}" destId="{41A495D5-3E6D-4FA2-A3EB-EB880D9F5167}" srcOrd="0" destOrd="0" presId="urn:microsoft.com/office/officeart/2005/8/layout/radial6"/>
    <dgm:cxn modelId="{77BCEFD6-C608-4105-8064-E00385E9188E}" srcId="{3C6B578A-72A3-4AD3-AC88-2A920E2A377B}" destId="{5A48A1F4-D638-4245-BBB4-B5AA5C8B54DC}" srcOrd="0" destOrd="0" parTransId="{36220B44-9F28-405F-92CE-AD8F86DACD80}" sibTransId="{24C35014-7614-43F3-A458-D70790A7F5FE}"/>
    <dgm:cxn modelId="{9FC8B5D7-09F4-47C8-80D8-C7AF1523A8D3}" type="presOf" srcId="{0F139428-41CC-479D-ACEC-6AF777433512}" destId="{BB6645A9-AF37-4CB5-A540-BB3BD3FA983E}" srcOrd="0" destOrd="0" presId="urn:microsoft.com/office/officeart/2005/8/layout/radial6"/>
    <dgm:cxn modelId="{8BAAFBF8-4496-493C-8F1E-BE5D4519B8A6}" type="presOf" srcId="{559889A4-8142-4F29-8296-9598356E8472}" destId="{36D2FCA0-2F71-4931-861D-B41705B067CC}" srcOrd="0" destOrd="0" presId="urn:microsoft.com/office/officeart/2005/8/layout/radial6"/>
    <dgm:cxn modelId="{9E814DFD-47C4-4B03-B69D-FDB18203FBCA}" type="presOf" srcId="{34841412-7089-4D3C-8E84-F55976A20EED}" destId="{FE5A8A65-7804-4B03-A2B3-8207D9BC9C68}" srcOrd="0" destOrd="0" presId="urn:microsoft.com/office/officeart/2005/8/layout/radial6"/>
    <dgm:cxn modelId="{A33CA1AB-5E1C-44F6-AA6C-EFEAA942E869}" type="presParOf" srcId="{934011E5-D337-474B-9228-762061543A66}" destId="{384BF1A1-1B8B-4FB6-A56B-560C79CF48F7}" srcOrd="0" destOrd="0" presId="urn:microsoft.com/office/officeart/2005/8/layout/radial6"/>
    <dgm:cxn modelId="{58E672BA-9279-49BD-A136-CE8E115CD6B3}" type="presParOf" srcId="{934011E5-D337-474B-9228-762061543A66}" destId="{1B10230C-CE77-4E8C-B3D9-105B113351CC}" srcOrd="1" destOrd="0" presId="urn:microsoft.com/office/officeart/2005/8/layout/radial6"/>
    <dgm:cxn modelId="{E1BF28DA-50D0-4B16-AE9E-139A98FA5F3C}" type="presParOf" srcId="{934011E5-D337-474B-9228-762061543A66}" destId="{C47771AC-F948-4FCE-B1E5-8FCD425A2147}" srcOrd="2" destOrd="0" presId="urn:microsoft.com/office/officeart/2005/8/layout/radial6"/>
    <dgm:cxn modelId="{725DD901-96F4-47D1-9E21-F3AC0D8D9215}" type="presParOf" srcId="{934011E5-D337-474B-9228-762061543A66}" destId="{F84E2D59-642E-4A48-846B-5AC50D0844C6}" srcOrd="3" destOrd="0" presId="urn:microsoft.com/office/officeart/2005/8/layout/radial6"/>
    <dgm:cxn modelId="{735C24CB-87B1-44D5-A9B6-D01861C9AFD6}" type="presParOf" srcId="{934011E5-D337-474B-9228-762061543A66}" destId="{BB6645A9-AF37-4CB5-A540-BB3BD3FA983E}" srcOrd="4" destOrd="0" presId="urn:microsoft.com/office/officeart/2005/8/layout/radial6"/>
    <dgm:cxn modelId="{4557080A-28BD-4F1E-92DE-24F434D89E7B}" type="presParOf" srcId="{934011E5-D337-474B-9228-762061543A66}" destId="{3934054D-7FF2-4F7A-85DD-273361584894}" srcOrd="5" destOrd="0" presId="urn:microsoft.com/office/officeart/2005/8/layout/radial6"/>
    <dgm:cxn modelId="{5770B807-BA69-4ADD-A503-43A83656E0D4}" type="presParOf" srcId="{934011E5-D337-474B-9228-762061543A66}" destId="{FEC0A8B6-5600-4F11-98D0-45014A52688B}" srcOrd="6" destOrd="0" presId="urn:microsoft.com/office/officeart/2005/8/layout/radial6"/>
    <dgm:cxn modelId="{3DFB593B-0C23-4190-B851-B9F34E3287EF}" type="presParOf" srcId="{934011E5-D337-474B-9228-762061543A66}" destId="{41A495D5-3E6D-4FA2-A3EB-EB880D9F5167}" srcOrd="7" destOrd="0" presId="urn:microsoft.com/office/officeart/2005/8/layout/radial6"/>
    <dgm:cxn modelId="{C649EBC2-EFF7-45AE-BC24-29618E8A5FE6}" type="presParOf" srcId="{934011E5-D337-474B-9228-762061543A66}" destId="{1F406A07-D093-44B5-9F03-1AC43D814077}" srcOrd="8" destOrd="0" presId="urn:microsoft.com/office/officeart/2005/8/layout/radial6"/>
    <dgm:cxn modelId="{CC71CF11-1C63-4AC5-845E-ED697388108F}" type="presParOf" srcId="{934011E5-D337-474B-9228-762061543A66}" destId="{36D2FCA0-2F71-4931-861D-B41705B067CC}" srcOrd="9" destOrd="0" presId="urn:microsoft.com/office/officeart/2005/8/layout/radial6"/>
    <dgm:cxn modelId="{366F1281-954B-4641-BDCE-42E813219CE2}" type="presParOf" srcId="{934011E5-D337-474B-9228-762061543A66}" destId="{77D1DC19-8F97-42C0-8614-7F66F6F7D587}" srcOrd="10" destOrd="0" presId="urn:microsoft.com/office/officeart/2005/8/layout/radial6"/>
    <dgm:cxn modelId="{683E7CDD-F90B-455B-B065-05E2F3F489DF}" type="presParOf" srcId="{934011E5-D337-474B-9228-762061543A66}" destId="{36ECE372-BF3B-402A-91BF-377C1EA77EE6}" srcOrd="11" destOrd="0" presId="urn:microsoft.com/office/officeart/2005/8/layout/radial6"/>
    <dgm:cxn modelId="{1B8CDC74-B99A-4143-BCF0-DAED9421ADEB}" type="presParOf" srcId="{934011E5-D337-474B-9228-762061543A66}" destId="{FE5A8A65-7804-4B03-A2B3-8207D9BC9C6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26EB4F-DB43-43B0-A31F-85B7409AB8C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371F49C1-96F7-4D13-B561-D7928FB211FD}">
      <dgm:prSet phldrT="[Texto]" custT="1"/>
      <dgm:spPr/>
      <dgm:t>
        <a:bodyPr/>
        <a:lstStyle/>
        <a:p>
          <a:r>
            <a:rPr lang="pt-BR" sz="3200" b="1" dirty="0"/>
            <a:t>Características exclusivas do produto</a:t>
          </a:r>
        </a:p>
      </dgm:t>
    </dgm:pt>
    <dgm:pt modelId="{FFD635FC-166B-4285-AABB-F5D5C3DE5371}" type="parTrans" cxnId="{08EDF67B-A473-41C5-BE49-8C69D5734D95}">
      <dgm:prSet/>
      <dgm:spPr/>
      <dgm:t>
        <a:bodyPr/>
        <a:lstStyle/>
        <a:p>
          <a:endParaRPr lang="pt-BR" sz="2800" b="1"/>
        </a:p>
      </dgm:t>
    </dgm:pt>
    <dgm:pt modelId="{6BEA75D6-3067-4F4C-A1D6-525D537B2F58}" type="sibTrans" cxnId="{08EDF67B-A473-41C5-BE49-8C69D5734D95}">
      <dgm:prSet/>
      <dgm:spPr/>
      <dgm:t>
        <a:bodyPr/>
        <a:lstStyle/>
        <a:p>
          <a:endParaRPr lang="pt-BR" sz="2800" b="1"/>
        </a:p>
      </dgm:t>
    </dgm:pt>
    <dgm:pt modelId="{F16D3E29-8120-4ADD-85E6-195779C00EAB}">
      <dgm:prSet phldrT="[Texto]" custT="1"/>
      <dgm:spPr/>
      <dgm:t>
        <a:bodyPr/>
        <a:lstStyle/>
        <a:p>
          <a:r>
            <a:rPr lang="pt-BR" sz="3200" b="1" dirty="0"/>
            <a:t>Competidores</a:t>
          </a:r>
        </a:p>
      </dgm:t>
    </dgm:pt>
    <dgm:pt modelId="{EB649C16-8B77-49CC-A877-4492C7E41C17}" type="parTrans" cxnId="{E94C20E9-7E3A-494D-9E56-2A9562A62498}">
      <dgm:prSet/>
      <dgm:spPr/>
      <dgm:t>
        <a:bodyPr/>
        <a:lstStyle/>
        <a:p>
          <a:endParaRPr lang="pt-BR" sz="2800" b="1"/>
        </a:p>
      </dgm:t>
    </dgm:pt>
    <dgm:pt modelId="{A71DD21D-9DF1-48BA-867F-066F62E76CF7}" type="sibTrans" cxnId="{E94C20E9-7E3A-494D-9E56-2A9562A62498}">
      <dgm:prSet/>
      <dgm:spPr/>
      <dgm:t>
        <a:bodyPr/>
        <a:lstStyle/>
        <a:p>
          <a:endParaRPr lang="pt-BR" sz="2800" b="1"/>
        </a:p>
      </dgm:t>
    </dgm:pt>
    <dgm:pt modelId="{C67D80D6-424D-4624-BC26-9AB15720FD90}">
      <dgm:prSet phldrT="[Texto]" custT="1"/>
      <dgm:spPr/>
      <dgm:t>
        <a:bodyPr/>
        <a:lstStyle/>
        <a:p>
          <a:r>
            <a:rPr lang="pt-BR" sz="3200" b="1" dirty="0"/>
            <a:t>Custos</a:t>
          </a:r>
        </a:p>
      </dgm:t>
    </dgm:pt>
    <dgm:pt modelId="{95F351B9-36A7-4527-9934-14F6735BEB4E}" type="parTrans" cxnId="{B361BFEA-DFA6-4EBB-A639-6ACC574020D4}">
      <dgm:prSet/>
      <dgm:spPr/>
      <dgm:t>
        <a:bodyPr/>
        <a:lstStyle/>
        <a:p>
          <a:endParaRPr lang="pt-BR" sz="2800" b="1"/>
        </a:p>
      </dgm:t>
    </dgm:pt>
    <dgm:pt modelId="{31B98AF0-C896-4BB6-81F7-6CCE1393A9CF}" type="sibTrans" cxnId="{B361BFEA-DFA6-4EBB-A639-6ACC574020D4}">
      <dgm:prSet/>
      <dgm:spPr/>
      <dgm:t>
        <a:bodyPr/>
        <a:lstStyle/>
        <a:p>
          <a:endParaRPr lang="pt-BR" sz="2800" b="1"/>
        </a:p>
      </dgm:t>
    </dgm:pt>
    <dgm:pt modelId="{1D47DDDF-A92B-40CF-9092-79410A11CAA9}" type="pres">
      <dgm:prSet presAssocID="{CD26EB4F-DB43-43B0-A31F-85B7409AB8C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4E0EE27-A7C1-451C-8DAB-A946081C3BFA}" type="pres">
      <dgm:prSet presAssocID="{371F49C1-96F7-4D13-B561-D7928FB211FD}" presName="gear1" presStyleLbl="node1" presStyleIdx="0" presStyleCnt="3">
        <dgm:presLayoutVars>
          <dgm:chMax val="1"/>
          <dgm:bulletEnabled val="1"/>
        </dgm:presLayoutVars>
      </dgm:prSet>
      <dgm:spPr/>
    </dgm:pt>
    <dgm:pt modelId="{8CEBD6BE-BF12-4502-9793-EBAE8FFB5E6E}" type="pres">
      <dgm:prSet presAssocID="{371F49C1-96F7-4D13-B561-D7928FB211FD}" presName="gear1srcNode" presStyleLbl="node1" presStyleIdx="0" presStyleCnt="3"/>
      <dgm:spPr/>
    </dgm:pt>
    <dgm:pt modelId="{74135FB8-B133-4C48-92AE-C8277B4B0FCB}" type="pres">
      <dgm:prSet presAssocID="{371F49C1-96F7-4D13-B561-D7928FB211FD}" presName="gear1dstNode" presStyleLbl="node1" presStyleIdx="0" presStyleCnt="3"/>
      <dgm:spPr/>
    </dgm:pt>
    <dgm:pt modelId="{4BD89D4E-753C-47F8-AA54-83D31B9403DD}" type="pres">
      <dgm:prSet presAssocID="{F16D3E29-8120-4ADD-85E6-195779C00EAB}" presName="gear2" presStyleLbl="node1" presStyleIdx="1" presStyleCnt="3">
        <dgm:presLayoutVars>
          <dgm:chMax val="1"/>
          <dgm:bulletEnabled val="1"/>
        </dgm:presLayoutVars>
      </dgm:prSet>
      <dgm:spPr/>
    </dgm:pt>
    <dgm:pt modelId="{4FA6D84D-8515-4959-8993-2F5774EA875F}" type="pres">
      <dgm:prSet presAssocID="{F16D3E29-8120-4ADD-85E6-195779C00EAB}" presName="gear2srcNode" presStyleLbl="node1" presStyleIdx="1" presStyleCnt="3"/>
      <dgm:spPr/>
    </dgm:pt>
    <dgm:pt modelId="{9386F1F4-85E2-43E2-9CA6-6B286BF34664}" type="pres">
      <dgm:prSet presAssocID="{F16D3E29-8120-4ADD-85E6-195779C00EAB}" presName="gear2dstNode" presStyleLbl="node1" presStyleIdx="1" presStyleCnt="3"/>
      <dgm:spPr/>
    </dgm:pt>
    <dgm:pt modelId="{D7FC14D6-FD10-4703-98B7-F3359B7AF3AD}" type="pres">
      <dgm:prSet presAssocID="{C67D80D6-424D-4624-BC26-9AB15720FD90}" presName="gear3" presStyleLbl="node1" presStyleIdx="2" presStyleCnt="3"/>
      <dgm:spPr/>
    </dgm:pt>
    <dgm:pt modelId="{2962D217-644B-4085-B792-90EE1EE6A4A9}" type="pres">
      <dgm:prSet presAssocID="{C67D80D6-424D-4624-BC26-9AB15720FD90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0E0EEF8-87A7-48E0-91E3-E1CD02D130A3}" type="pres">
      <dgm:prSet presAssocID="{C67D80D6-424D-4624-BC26-9AB15720FD90}" presName="gear3srcNode" presStyleLbl="node1" presStyleIdx="2" presStyleCnt="3"/>
      <dgm:spPr/>
    </dgm:pt>
    <dgm:pt modelId="{A41C6E93-64DC-4515-B69F-1FD74A35AC79}" type="pres">
      <dgm:prSet presAssocID="{C67D80D6-424D-4624-BC26-9AB15720FD90}" presName="gear3dstNode" presStyleLbl="node1" presStyleIdx="2" presStyleCnt="3"/>
      <dgm:spPr/>
    </dgm:pt>
    <dgm:pt modelId="{83078511-5963-4E86-AAA1-C75D88096BA8}" type="pres">
      <dgm:prSet presAssocID="{6BEA75D6-3067-4F4C-A1D6-525D537B2F58}" presName="connector1" presStyleLbl="sibTrans2D1" presStyleIdx="0" presStyleCnt="3"/>
      <dgm:spPr/>
    </dgm:pt>
    <dgm:pt modelId="{81F1F6B3-66DE-42D7-B6E8-695632F605D6}" type="pres">
      <dgm:prSet presAssocID="{A71DD21D-9DF1-48BA-867F-066F62E76CF7}" presName="connector2" presStyleLbl="sibTrans2D1" presStyleIdx="1" presStyleCnt="3"/>
      <dgm:spPr/>
    </dgm:pt>
    <dgm:pt modelId="{F099AEF7-164C-40CB-A198-9A545FEB8AA7}" type="pres">
      <dgm:prSet presAssocID="{31B98AF0-C896-4BB6-81F7-6CCE1393A9CF}" presName="connector3" presStyleLbl="sibTrans2D1" presStyleIdx="2" presStyleCnt="3"/>
      <dgm:spPr/>
    </dgm:pt>
  </dgm:ptLst>
  <dgm:cxnLst>
    <dgm:cxn modelId="{AEB1FF08-7E58-44D7-ACDD-40C4B49BF05C}" type="presOf" srcId="{C67D80D6-424D-4624-BC26-9AB15720FD90}" destId="{A41C6E93-64DC-4515-B69F-1FD74A35AC79}" srcOrd="3" destOrd="0" presId="urn:microsoft.com/office/officeart/2005/8/layout/gear1"/>
    <dgm:cxn modelId="{8B3D830A-309D-44FF-808F-C4EE38B3530D}" type="presOf" srcId="{6BEA75D6-3067-4F4C-A1D6-525D537B2F58}" destId="{83078511-5963-4E86-AAA1-C75D88096BA8}" srcOrd="0" destOrd="0" presId="urn:microsoft.com/office/officeart/2005/8/layout/gear1"/>
    <dgm:cxn modelId="{50DACC5B-7E27-4603-A8F2-004F6328BF3E}" type="presOf" srcId="{C67D80D6-424D-4624-BC26-9AB15720FD90}" destId="{D7FC14D6-FD10-4703-98B7-F3359B7AF3AD}" srcOrd="0" destOrd="0" presId="urn:microsoft.com/office/officeart/2005/8/layout/gear1"/>
    <dgm:cxn modelId="{7D0FFE5B-FF2B-4543-8379-81680B424A4A}" type="presOf" srcId="{F16D3E29-8120-4ADD-85E6-195779C00EAB}" destId="{9386F1F4-85E2-43E2-9CA6-6B286BF34664}" srcOrd="2" destOrd="0" presId="urn:microsoft.com/office/officeart/2005/8/layout/gear1"/>
    <dgm:cxn modelId="{28D04E5E-5F6E-4614-B3B4-4CD17846FBF1}" type="presOf" srcId="{31B98AF0-C896-4BB6-81F7-6CCE1393A9CF}" destId="{F099AEF7-164C-40CB-A198-9A545FEB8AA7}" srcOrd="0" destOrd="0" presId="urn:microsoft.com/office/officeart/2005/8/layout/gear1"/>
    <dgm:cxn modelId="{DC1B694D-9B11-4D79-8BCE-0832DED40DA4}" type="presOf" srcId="{F16D3E29-8120-4ADD-85E6-195779C00EAB}" destId="{4BD89D4E-753C-47F8-AA54-83D31B9403DD}" srcOrd="0" destOrd="0" presId="urn:microsoft.com/office/officeart/2005/8/layout/gear1"/>
    <dgm:cxn modelId="{1DAA2C50-5ED7-41F4-A32C-EF03C91C0E05}" type="presOf" srcId="{371F49C1-96F7-4D13-B561-D7928FB211FD}" destId="{94E0EE27-A7C1-451C-8DAB-A946081C3BFA}" srcOrd="0" destOrd="0" presId="urn:microsoft.com/office/officeart/2005/8/layout/gear1"/>
    <dgm:cxn modelId="{F5945574-F942-4EA6-9D1F-89064842EBCD}" type="presOf" srcId="{C67D80D6-424D-4624-BC26-9AB15720FD90}" destId="{70E0EEF8-87A7-48E0-91E3-E1CD02D130A3}" srcOrd="2" destOrd="0" presId="urn:microsoft.com/office/officeart/2005/8/layout/gear1"/>
    <dgm:cxn modelId="{08EDF67B-A473-41C5-BE49-8C69D5734D95}" srcId="{CD26EB4F-DB43-43B0-A31F-85B7409AB8C9}" destId="{371F49C1-96F7-4D13-B561-D7928FB211FD}" srcOrd="0" destOrd="0" parTransId="{FFD635FC-166B-4285-AABB-F5D5C3DE5371}" sibTransId="{6BEA75D6-3067-4F4C-A1D6-525D537B2F58}"/>
    <dgm:cxn modelId="{A7D6357E-0C63-42C0-8458-C7DC354EFE49}" type="presOf" srcId="{C67D80D6-424D-4624-BC26-9AB15720FD90}" destId="{2962D217-644B-4085-B792-90EE1EE6A4A9}" srcOrd="1" destOrd="0" presId="urn:microsoft.com/office/officeart/2005/8/layout/gear1"/>
    <dgm:cxn modelId="{BF8222A3-082B-47CB-8754-788A09A88FB9}" type="presOf" srcId="{F16D3E29-8120-4ADD-85E6-195779C00EAB}" destId="{4FA6D84D-8515-4959-8993-2F5774EA875F}" srcOrd="1" destOrd="0" presId="urn:microsoft.com/office/officeart/2005/8/layout/gear1"/>
    <dgm:cxn modelId="{3CE077CD-CE06-4D1D-9208-DA5A21D1EDBA}" type="presOf" srcId="{A71DD21D-9DF1-48BA-867F-066F62E76CF7}" destId="{81F1F6B3-66DE-42D7-B6E8-695632F605D6}" srcOrd="0" destOrd="0" presId="urn:microsoft.com/office/officeart/2005/8/layout/gear1"/>
    <dgm:cxn modelId="{FA0C84D7-8E64-430F-A4D0-E9FE4AB251F4}" type="presOf" srcId="{371F49C1-96F7-4D13-B561-D7928FB211FD}" destId="{74135FB8-B133-4C48-92AE-C8277B4B0FCB}" srcOrd="2" destOrd="0" presId="urn:microsoft.com/office/officeart/2005/8/layout/gear1"/>
    <dgm:cxn modelId="{7CE643E3-7D03-464B-AE4C-4AF98DAC4486}" type="presOf" srcId="{CD26EB4F-DB43-43B0-A31F-85B7409AB8C9}" destId="{1D47DDDF-A92B-40CF-9092-79410A11CAA9}" srcOrd="0" destOrd="0" presId="urn:microsoft.com/office/officeart/2005/8/layout/gear1"/>
    <dgm:cxn modelId="{E94C20E9-7E3A-494D-9E56-2A9562A62498}" srcId="{CD26EB4F-DB43-43B0-A31F-85B7409AB8C9}" destId="{F16D3E29-8120-4ADD-85E6-195779C00EAB}" srcOrd="1" destOrd="0" parTransId="{EB649C16-8B77-49CC-A877-4492C7E41C17}" sibTransId="{A71DD21D-9DF1-48BA-867F-066F62E76CF7}"/>
    <dgm:cxn modelId="{B361BFEA-DFA6-4EBB-A639-6ACC574020D4}" srcId="{CD26EB4F-DB43-43B0-A31F-85B7409AB8C9}" destId="{C67D80D6-424D-4624-BC26-9AB15720FD90}" srcOrd="2" destOrd="0" parTransId="{95F351B9-36A7-4527-9934-14F6735BEB4E}" sibTransId="{31B98AF0-C896-4BB6-81F7-6CCE1393A9CF}"/>
    <dgm:cxn modelId="{1018E5FE-98A5-42AA-86EB-6A5B2970A4AD}" type="presOf" srcId="{371F49C1-96F7-4D13-B561-D7928FB211FD}" destId="{8CEBD6BE-BF12-4502-9793-EBAE8FFB5E6E}" srcOrd="1" destOrd="0" presId="urn:microsoft.com/office/officeart/2005/8/layout/gear1"/>
    <dgm:cxn modelId="{3DD4EB79-FFE0-4552-8DE9-B1E88CB01B9D}" type="presParOf" srcId="{1D47DDDF-A92B-40CF-9092-79410A11CAA9}" destId="{94E0EE27-A7C1-451C-8DAB-A946081C3BFA}" srcOrd="0" destOrd="0" presId="urn:microsoft.com/office/officeart/2005/8/layout/gear1"/>
    <dgm:cxn modelId="{A6D351A0-75D7-4538-BE5D-C711C842E596}" type="presParOf" srcId="{1D47DDDF-A92B-40CF-9092-79410A11CAA9}" destId="{8CEBD6BE-BF12-4502-9793-EBAE8FFB5E6E}" srcOrd="1" destOrd="0" presId="urn:microsoft.com/office/officeart/2005/8/layout/gear1"/>
    <dgm:cxn modelId="{A0C20386-0D50-4BDD-AF45-09B656CA639B}" type="presParOf" srcId="{1D47DDDF-A92B-40CF-9092-79410A11CAA9}" destId="{74135FB8-B133-4C48-92AE-C8277B4B0FCB}" srcOrd="2" destOrd="0" presId="urn:microsoft.com/office/officeart/2005/8/layout/gear1"/>
    <dgm:cxn modelId="{DCA066B7-D8BA-48BC-85A0-7B88AD837C44}" type="presParOf" srcId="{1D47DDDF-A92B-40CF-9092-79410A11CAA9}" destId="{4BD89D4E-753C-47F8-AA54-83D31B9403DD}" srcOrd="3" destOrd="0" presId="urn:microsoft.com/office/officeart/2005/8/layout/gear1"/>
    <dgm:cxn modelId="{D9B13B91-5B84-42AF-9998-A08BF6481324}" type="presParOf" srcId="{1D47DDDF-A92B-40CF-9092-79410A11CAA9}" destId="{4FA6D84D-8515-4959-8993-2F5774EA875F}" srcOrd="4" destOrd="0" presId="urn:microsoft.com/office/officeart/2005/8/layout/gear1"/>
    <dgm:cxn modelId="{7E75E26A-ADCA-44AC-A577-848B74B901E5}" type="presParOf" srcId="{1D47DDDF-A92B-40CF-9092-79410A11CAA9}" destId="{9386F1F4-85E2-43E2-9CA6-6B286BF34664}" srcOrd="5" destOrd="0" presId="urn:microsoft.com/office/officeart/2005/8/layout/gear1"/>
    <dgm:cxn modelId="{D7114D5F-FBC4-4B7B-8F69-15B1C84DCA1A}" type="presParOf" srcId="{1D47DDDF-A92B-40CF-9092-79410A11CAA9}" destId="{D7FC14D6-FD10-4703-98B7-F3359B7AF3AD}" srcOrd="6" destOrd="0" presId="urn:microsoft.com/office/officeart/2005/8/layout/gear1"/>
    <dgm:cxn modelId="{303EBC19-B2B6-4F0D-BED8-F926BAB9B85E}" type="presParOf" srcId="{1D47DDDF-A92B-40CF-9092-79410A11CAA9}" destId="{2962D217-644B-4085-B792-90EE1EE6A4A9}" srcOrd="7" destOrd="0" presId="urn:microsoft.com/office/officeart/2005/8/layout/gear1"/>
    <dgm:cxn modelId="{08108DDC-DF1B-4ED7-8C7A-A589A46E4BA9}" type="presParOf" srcId="{1D47DDDF-A92B-40CF-9092-79410A11CAA9}" destId="{70E0EEF8-87A7-48E0-91E3-E1CD02D130A3}" srcOrd="8" destOrd="0" presId="urn:microsoft.com/office/officeart/2005/8/layout/gear1"/>
    <dgm:cxn modelId="{B59F37A2-B136-41D9-B973-CB8B49F314C9}" type="presParOf" srcId="{1D47DDDF-A92B-40CF-9092-79410A11CAA9}" destId="{A41C6E93-64DC-4515-B69F-1FD74A35AC79}" srcOrd="9" destOrd="0" presId="urn:microsoft.com/office/officeart/2005/8/layout/gear1"/>
    <dgm:cxn modelId="{A2ACC9AA-79D3-417A-AAF2-1A8960A0861A}" type="presParOf" srcId="{1D47DDDF-A92B-40CF-9092-79410A11CAA9}" destId="{83078511-5963-4E86-AAA1-C75D88096BA8}" srcOrd="10" destOrd="0" presId="urn:microsoft.com/office/officeart/2005/8/layout/gear1"/>
    <dgm:cxn modelId="{47B070C5-C795-4B9A-8098-5670A6A69C9C}" type="presParOf" srcId="{1D47DDDF-A92B-40CF-9092-79410A11CAA9}" destId="{81F1F6B3-66DE-42D7-B6E8-695632F605D6}" srcOrd="11" destOrd="0" presId="urn:microsoft.com/office/officeart/2005/8/layout/gear1"/>
    <dgm:cxn modelId="{83ABAA6F-766E-45B5-806C-8BE76B97CE9F}" type="presParOf" srcId="{1D47DDDF-A92B-40CF-9092-79410A11CAA9}" destId="{F099AEF7-164C-40CB-A198-9A545FEB8AA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DE3053-AACF-4EDA-BF1F-92ADF850C55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C6B578A-72A3-4AD3-AC88-2A920E2A377B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pt-BR" sz="2400" dirty="0">
              <a:solidFill>
                <a:schemeClr val="tx1"/>
              </a:solidFill>
            </a:rPr>
            <a:t>Composto de Marketing</a:t>
          </a:r>
        </a:p>
      </dgm:t>
    </dgm:pt>
    <dgm:pt modelId="{168261FC-C80C-43D2-9814-8ABB85DEA7F7}" type="parTrans" cxnId="{416034A9-BFB2-4F86-966A-33C709FC878D}">
      <dgm:prSet/>
      <dgm:spPr/>
      <dgm:t>
        <a:bodyPr/>
        <a:lstStyle/>
        <a:p>
          <a:endParaRPr lang="pt-BR" sz="2400"/>
        </a:p>
      </dgm:t>
    </dgm:pt>
    <dgm:pt modelId="{901A2F0F-5857-447C-8DA2-E2EF9B654F59}" type="sibTrans" cxnId="{416034A9-BFB2-4F86-966A-33C709FC878D}">
      <dgm:prSet/>
      <dgm:spPr/>
      <dgm:t>
        <a:bodyPr/>
        <a:lstStyle/>
        <a:p>
          <a:endParaRPr lang="pt-BR" sz="2400"/>
        </a:p>
      </dgm:t>
    </dgm:pt>
    <dgm:pt modelId="{5A48A1F4-D638-4245-BBB4-B5AA5C8B54DC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Preço</a:t>
          </a:r>
        </a:p>
      </dgm:t>
    </dgm:pt>
    <dgm:pt modelId="{36220B44-9F28-405F-92CE-AD8F86DACD80}" type="parTrans" cxnId="{77BCEFD6-C608-4105-8064-E00385E9188E}">
      <dgm:prSet/>
      <dgm:spPr/>
      <dgm:t>
        <a:bodyPr/>
        <a:lstStyle/>
        <a:p>
          <a:endParaRPr lang="pt-BR" sz="2400"/>
        </a:p>
      </dgm:t>
    </dgm:pt>
    <dgm:pt modelId="{24C35014-7614-43F3-A458-D70790A7F5FE}" type="sibTrans" cxnId="{77BCEFD6-C608-4105-8064-E00385E9188E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0F139428-41CC-479D-ACEC-6AF777433512}">
      <dgm:prSet phldrT="[Texto]" custT="1"/>
      <dgm:spPr>
        <a:solidFill>
          <a:srgbClr val="1F497D"/>
        </a:soli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Ponto</a:t>
          </a:r>
        </a:p>
      </dgm:t>
    </dgm:pt>
    <dgm:pt modelId="{023BC728-2F0E-4594-B44F-419725FD745D}" type="parTrans" cxnId="{AA1E4D6C-BC58-44C7-8500-DD63E3DF21C8}">
      <dgm:prSet/>
      <dgm:spPr/>
      <dgm:t>
        <a:bodyPr/>
        <a:lstStyle/>
        <a:p>
          <a:endParaRPr lang="pt-BR" sz="2400"/>
        </a:p>
      </dgm:t>
    </dgm:pt>
    <dgm:pt modelId="{B69A323F-CB20-4CD8-83D0-7DF72BBD470B}" type="sibTrans" cxnId="{AA1E4D6C-BC58-44C7-8500-DD63E3DF21C8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A7934B5E-5D74-4938-87C7-D127376A4D6C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r>
            <a:rPr lang="pt-BR" sz="2400" b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b="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0A03B1ED-40C8-4878-BD57-EFA129F30C03}" type="parTrans" cxnId="{AD4B7757-58BF-4D67-AE22-112352FC08F1}">
      <dgm:prSet/>
      <dgm:spPr/>
      <dgm:t>
        <a:bodyPr/>
        <a:lstStyle/>
        <a:p>
          <a:endParaRPr lang="pt-BR" sz="2400"/>
        </a:p>
      </dgm:t>
    </dgm:pt>
    <dgm:pt modelId="{559889A4-8142-4F29-8296-9598356E8472}" type="sibTrans" cxnId="{AD4B7757-58BF-4D67-AE22-112352FC08F1}">
      <dgm:prSet/>
      <dgm:spPr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7CDE21C8-2D81-41C6-84DB-85EE1986C5A2}">
      <dgm:prSet phldrT="[Texto]" custT="1"/>
      <dgm:spPr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24130" tIns="24130" rIns="24130" bIns="24130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gm:t>
    </dgm:pt>
    <dgm:pt modelId="{FCF7F115-798A-4E97-8398-160240C656B5}" type="parTrans" cxnId="{366A8E22-212C-4850-A4E9-49EB72F86C2A}">
      <dgm:prSet/>
      <dgm:spPr/>
      <dgm:t>
        <a:bodyPr/>
        <a:lstStyle/>
        <a:p>
          <a:endParaRPr lang="pt-BR" sz="2400"/>
        </a:p>
      </dgm:t>
    </dgm:pt>
    <dgm:pt modelId="{34841412-7089-4D3C-8E84-F55976A20EED}" type="sibTrans" cxnId="{366A8E22-212C-4850-A4E9-49EB72F86C2A}">
      <dgm:prSet/>
      <dgm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gm:spPr>
      <dgm:t>
        <a:bodyPr/>
        <a:lstStyle/>
        <a:p>
          <a:endParaRPr lang="pt-BR" sz="2400"/>
        </a:p>
      </dgm:t>
    </dgm:pt>
    <dgm:pt modelId="{934011E5-D337-474B-9228-762061543A66}" type="pres">
      <dgm:prSet presAssocID="{E1DE3053-AACF-4EDA-BF1F-92ADF850C55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84BF1A1-1B8B-4FB6-A56B-560C79CF48F7}" type="pres">
      <dgm:prSet presAssocID="{3C6B578A-72A3-4AD3-AC88-2A920E2A377B}" presName="centerShape" presStyleLbl="node0" presStyleIdx="0" presStyleCnt="1"/>
      <dgm:spPr>
        <a:xfrm>
          <a:off x="4487614" y="1405483"/>
          <a:ext cx="1540371" cy="1540371"/>
        </a:xfrm>
        <a:prstGeom prst="ellipse">
          <a:avLst/>
        </a:prstGeom>
      </dgm:spPr>
    </dgm:pt>
    <dgm:pt modelId="{1B10230C-CE77-4E8C-B3D9-105B113351CC}" type="pres">
      <dgm:prSet presAssocID="{5A48A1F4-D638-4245-BBB4-B5AA5C8B54DC}" presName="node" presStyleLbl="node1" presStyleIdx="0" presStyleCnt="4">
        <dgm:presLayoutVars>
          <dgm:bulletEnabled val="1"/>
        </dgm:presLayoutVars>
      </dgm:prSet>
      <dgm:spPr>
        <a:xfrm>
          <a:off x="4718670" y="1448"/>
          <a:ext cx="1078259" cy="1078259"/>
        </a:xfrm>
        <a:prstGeom prst="ellipse">
          <a:avLst/>
        </a:prstGeom>
      </dgm:spPr>
    </dgm:pt>
    <dgm:pt modelId="{C47771AC-F948-4FCE-B1E5-8FCD425A2147}" type="pres">
      <dgm:prSet presAssocID="{5A48A1F4-D638-4245-BBB4-B5AA5C8B54DC}" presName="dummy" presStyleCnt="0"/>
      <dgm:spPr/>
    </dgm:pt>
    <dgm:pt modelId="{F84E2D59-642E-4A48-846B-5AC50D0844C6}" type="pres">
      <dgm:prSet presAssocID="{24C35014-7614-43F3-A458-D70790A7F5FE}" presName="sibTrans" presStyleLbl="sibTrans2D1" presStyleIdx="0" presStyleCnt="4"/>
      <dgm:spPr>
        <a:xfrm>
          <a:off x="3583891" y="501760"/>
          <a:ext cx="3347816" cy="3347816"/>
        </a:xfrm>
        <a:prstGeom prst="blockArc">
          <a:avLst>
            <a:gd name="adj1" fmla="val 16200000"/>
            <a:gd name="adj2" fmla="val 0"/>
            <a:gd name="adj3" fmla="val 4638"/>
          </a:avLst>
        </a:prstGeom>
      </dgm:spPr>
    </dgm:pt>
    <dgm:pt modelId="{BB6645A9-AF37-4CB5-A540-BB3BD3FA983E}" type="pres">
      <dgm:prSet presAssocID="{0F139428-41CC-479D-ACEC-6AF777433512}" presName="node" presStyleLbl="node1" presStyleIdx="1" presStyleCnt="4">
        <dgm:presLayoutVars>
          <dgm:bulletEnabled val="1"/>
        </dgm:presLayoutVars>
      </dgm:prSet>
      <dgm:spPr>
        <a:xfrm>
          <a:off x="6761266" y="2409821"/>
          <a:ext cx="1589068" cy="1589068"/>
        </a:xfrm>
        <a:prstGeom prst="ellipse">
          <a:avLst/>
        </a:prstGeom>
      </dgm:spPr>
    </dgm:pt>
    <dgm:pt modelId="{3934054D-7FF2-4F7A-85DD-273361584894}" type="pres">
      <dgm:prSet presAssocID="{0F139428-41CC-479D-ACEC-6AF777433512}" presName="dummy" presStyleCnt="0"/>
      <dgm:spPr/>
    </dgm:pt>
    <dgm:pt modelId="{FEC0A8B6-5600-4F11-98D0-45014A52688B}" type="pres">
      <dgm:prSet presAssocID="{B69A323F-CB20-4CD8-83D0-7DF72BBD470B}" presName="sibTrans" presStyleLbl="sibTrans2D1" presStyleIdx="1" presStyleCnt="4"/>
      <dgm:spPr>
        <a:xfrm>
          <a:off x="3583891" y="501760"/>
          <a:ext cx="3347816" cy="3347816"/>
        </a:xfrm>
        <a:prstGeom prst="blockArc">
          <a:avLst>
            <a:gd name="adj1" fmla="val 0"/>
            <a:gd name="adj2" fmla="val 5400000"/>
            <a:gd name="adj3" fmla="val 4638"/>
          </a:avLst>
        </a:prstGeom>
      </dgm:spPr>
    </dgm:pt>
    <dgm:pt modelId="{41A495D5-3E6D-4FA2-A3EB-EB880D9F5167}" type="pres">
      <dgm:prSet presAssocID="{A7934B5E-5D74-4938-87C7-D127376A4D6C}" presName="node" presStyleLbl="node1" presStyleIdx="2" presStyleCnt="4">
        <dgm:presLayoutVars>
          <dgm:bulletEnabled val="1"/>
        </dgm:presLayoutVars>
      </dgm:prSet>
      <dgm:spPr>
        <a:xfrm>
          <a:off x="4718670" y="3271630"/>
          <a:ext cx="1078259" cy="1078259"/>
        </a:xfrm>
        <a:prstGeom prst="ellipse">
          <a:avLst/>
        </a:prstGeom>
      </dgm:spPr>
    </dgm:pt>
    <dgm:pt modelId="{1F406A07-D093-44B5-9F03-1AC43D814077}" type="pres">
      <dgm:prSet presAssocID="{A7934B5E-5D74-4938-87C7-D127376A4D6C}" presName="dummy" presStyleCnt="0"/>
      <dgm:spPr/>
    </dgm:pt>
    <dgm:pt modelId="{36D2FCA0-2F71-4931-861D-B41705B067CC}" type="pres">
      <dgm:prSet presAssocID="{559889A4-8142-4F29-8296-9598356E8472}" presName="sibTrans" presStyleLbl="sibTrans2D1" presStyleIdx="2" presStyleCnt="4"/>
      <dgm:spPr>
        <a:xfrm>
          <a:off x="3583891" y="501760"/>
          <a:ext cx="3347816" cy="334781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</dgm:spPr>
    </dgm:pt>
    <dgm:pt modelId="{77D1DC19-8F97-42C0-8614-7F66F6F7D587}" type="pres">
      <dgm:prSet presAssocID="{7CDE21C8-2D81-41C6-84DB-85EE1986C5A2}" presName="node" presStyleLbl="node1" presStyleIdx="3" presStyleCnt="4">
        <dgm:presLayoutVars>
          <dgm:bulletEnabled val="1"/>
        </dgm:presLayoutVars>
      </dgm:prSet>
      <dgm:spPr>
        <a:xfrm>
          <a:off x="1946809" y="2409821"/>
          <a:ext cx="1589068" cy="1589068"/>
        </a:xfrm>
        <a:prstGeom prst="ellipse">
          <a:avLst/>
        </a:prstGeom>
      </dgm:spPr>
    </dgm:pt>
    <dgm:pt modelId="{36ECE372-BF3B-402A-91BF-377C1EA77EE6}" type="pres">
      <dgm:prSet presAssocID="{7CDE21C8-2D81-41C6-84DB-85EE1986C5A2}" presName="dummy" presStyleCnt="0"/>
      <dgm:spPr/>
    </dgm:pt>
    <dgm:pt modelId="{FE5A8A65-7804-4B03-A2B3-8207D9BC9C68}" type="pres">
      <dgm:prSet presAssocID="{34841412-7089-4D3C-8E84-F55976A20EED}" presName="sibTrans" presStyleLbl="sibTrans2D1" presStyleIdx="3" presStyleCnt="4"/>
      <dgm:spPr>
        <a:xfrm>
          <a:off x="3583891" y="501760"/>
          <a:ext cx="3347816" cy="334781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</dgm:spPr>
    </dgm:pt>
  </dgm:ptLst>
  <dgm:cxnLst>
    <dgm:cxn modelId="{9D58B002-384B-438F-9B18-2DF535BB4AB4}" type="presOf" srcId="{B69A323F-CB20-4CD8-83D0-7DF72BBD470B}" destId="{FEC0A8B6-5600-4F11-98D0-45014A52688B}" srcOrd="0" destOrd="0" presId="urn:microsoft.com/office/officeart/2005/8/layout/radial6"/>
    <dgm:cxn modelId="{D38E9713-2FA8-4A7E-B050-DD80AF22F9AE}" type="presOf" srcId="{3C6B578A-72A3-4AD3-AC88-2A920E2A377B}" destId="{384BF1A1-1B8B-4FB6-A56B-560C79CF48F7}" srcOrd="0" destOrd="0" presId="urn:microsoft.com/office/officeart/2005/8/layout/radial6"/>
    <dgm:cxn modelId="{165CE320-A11D-4FCF-BBF4-E0FC5B54CE07}" type="presOf" srcId="{24C35014-7614-43F3-A458-D70790A7F5FE}" destId="{F84E2D59-642E-4A48-846B-5AC50D0844C6}" srcOrd="0" destOrd="0" presId="urn:microsoft.com/office/officeart/2005/8/layout/radial6"/>
    <dgm:cxn modelId="{366A8E22-212C-4850-A4E9-49EB72F86C2A}" srcId="{3C6B578A-72A3-4AD3-AC88-2A920E2A377B}" destId="{7CDE21C8-2D81-41C6-84DB-85EE1986C5A2}" srcOrd="3" destOrd="0" parTransId="{FCF7F115-798A-4E97-8398-160240C656B5}" sibTransId="{34841412-7089-4D3C-8E84-F55976A20EED}"/>
    <dgm:cxn modelId="{FF16FC2D-A448-4295-A370-0764055D86A3}" type="presOf" srcId="{5A48A1F4-D638-4245-BBB4-B5AA5C8B54DC}" destId="{1B10230C-CE77-4E8C-B3D9-105B113351CC}" srcOrd="0" destOrd="0" presId="urn:microsoft.com/office/officeart/2005/8/layout/radial6"/>
    <dgm:cxn modelId="{4A628163-C725-474A-9131-605168355E38}" type="presOf" srcId="{E1DE3053-AACF-4EDA-BF1F-92ADF850C551}" destId="{934011E5-D337-474B-9228-762061543A66}" srcOrd="0" destOrd="0" presId="urn:microsoft.com/office/officeart/2005/8/layout/radial6"/>
    <dgm:cxn modelId="{AA1E4D6C-BC58-44C7-8500-DD63E3DF21C8}" srcId="{3C6B578A-72A3-4AD3-AC88-2A920E2A377B}" destId="{0F139428-41CC-479D-ACEC-6AF777433512}" srcOrd="1" destOrd="0" parTransId="{023BC728-2F0E-4594-B44F-419725FD745D}" sibTransId="{B69A323F-CB20-4CD8-83D0-7DF72BBD470B}"/>
    <dgm:cxn modelId="{AD4B7757-58BF-4D67-AE22-112352FC08F1}" srcId="{3C6B578A-72A3-4AD3-AC88-2A920E2A377B}" destId="{A7934B5E-5D74-4938-87C7-D127376A4D6C}" srcOrd="2" destOrd="0" parTransId="{0A03B1ED-40C8-4878-BD57-EFA129F30C03}" sibTransId="{559889A4-8142-4F29-8296-9598356E8472}"/>
    <dgm:cxn modelId="{416034A9-BFB2-4F86-966A-33C709FC878D}" srcId="{E1DE3053-AACF-4EDA-BF1F-92ADF850C551}" destId="{3C6B578A-72A3-4AD3-AC88-2A920E2A377B}" srcOrd="0" destOrd="0" parTransId="{168261FC-C80C-43D2-9814-8ABB85DEA7F7}" sibTransId="{901A2F0F-5857-447C-8DA2-E2EF9B654F59}"/>
    <dgm:cxn modelId="{3B72FEBC-B81B-47CF-81BC-4E49A1E6B386}" type="presOf" srcId="{7CDE21C8-2D81-41C6-84DB-85EE1986C5A2}" destId="{77D1DC19-8F97-42C0-8614-7F66F6F7D587}" srcOrd="0" destOrd="0" presId="urn:microsoft.com/office/officeart/2005/8/layout/radial6"/>
    <dgm:cxn modelId="{44FA15CB-88B4-4FF5-8201-545979245D76}" type="presOf" srcId="{A7934B5E-5D74-4938-87C7-D127376A4D6C}" destId="{41A495D5-3E6D-4FA2-A3EB-EB880D9F5167}" srcOrd="0" destOrd="0" presId="urn:microsoft.com/office/officeart/2005/8/layout/radial6"/>
    <dgm:cxn modelId="{77BCEFD6-C608-4105-8064-E00385E9188E}" srcId="{3C6B578A-72A3-4AD3-AC88-2A920E2A377B}" destId="{5A48A1F4-D638-4245-BBB4-B5AA5C8B54DC}" srcOrd="0" destOrd="0" parTransId="{36220B44-9F28-405F-92CE-AD8F86DACD80}" sibTransId="{24C35014-7614-43F3-A458-D70790A7F5FE}"/>
    <dgm:cxn modelId="{9FC8B5D7-09F4-47C8-80D8-C7AF1523A8D3}" type="presOf" srcId="{0F139428-41CC-479D-ACEC-6AF777433512}" destId="{BB6645A9-AF37-4CB5-A540-BB3BD3FA983E}" srcOrd="0" destOrd="0" presId="urn:microsoft.com/office/officeart/2005/8/layout/radial6"/>
    <dgm:cxn modelId="{8BAAFBF8-4496-493C-8F1E-BE5D4519B8A6}" type="presOf" srcId="{559889A4-8142-4F29-8296-9598356E8472}" destId="{36D2FCA0-2F71-4931-861D-B41705B067CC}" srcOrd="0" destOrd="0" presId="urn:microsoft.com/office/officeart/2005/8/layout/radial6"/>
    <dgm:cxn modelId="{9E814DFD-47C4-4B03-B69D-FDB18203FBCA}" type="presOf" srcId="{34841412-7089-4D3C-8E84-F55976A20EED}" destId="{FE5A8A65-7804-4B03-A2B3-8207D9BC9C68}" srcOrd="0" destOrd="0" presId="urn:microsoft.com/office/officeart/2005/8/layout/radial6"/>
    <dgm:cxn modelId="{A33CA1AB-5E1C-44F6-AA6C-EFEAA942E869}" type="presParOf" srcId="{934011E5-D337-474B-9228-762061543A66}" destId="{384BF1A1-1B8B-4FB6-A56B-560C79CF48F7}" srcOrd="0" destOrd="0" presId="urn:microsoft.com/office/officeart/2005/8/layout/radial6"/>
    <dgm:cxn modelId="{58E672BA-9279-49BD-A136-CE8E115CD6B3}" type="presParOf" srcId="{934011E5-D337-474B-9228-762061543A66}" destId="{1B10230C-CE77-4E8C-B3D9-105B113351CC}" srcOrd="1" destOrd="0" presId="urn:microsoft.com/office/officeart/2005/8/layout/radial6"/>
    <dgm:cxn modelId="{E1BF28DA-50D0-4B16-AE9E-139A98FA5F3C}" type="presParOf" srcId="{934011E5-D337-474B-9228-762061543A66}" destId="{C47771AC-F948-4FCE-B1E5-8FCD425A2147}" srcOrd="2" destOrd="0" presId="urn:microsoft.com/office/officeart/2005/8/layout/radial6"/>
    <dgm:cxn modelId="{725DD901-96F4-47D1-9E21-F3AC0D8D9215}" type="presParOf" srcId="{934011E5-D337-474B-9228-762061543A66}" destId="{F84E2D59-642E-4A48-846B-5AC50D0844C6}" srcOrd="3" destOrd="0" presId="urn:microsoft.com/office/officeart/2005/8/layout/radial6"/>
    <dgm:cxn modelId="{735C24CB-87B1-44D5-A9B6-D01861C9AFD6}" type="presParOf" srcId="{934011E5-D337-474B-9228-762061543A66}" destId="{BB6645A9-AF37-4CB5-A540-BB3BD3FA983E}" srcOrd="4" destOrd="0" presId="urn:microsoft.com/office/officeart/2005/8/layout/radial6"/>
    <dgm:cxn modelId="{4557080A-28BD-4F1E-92DE-24F434D89E7B}" type="presParOf" srcId="{934011E5-D337-474B-9228-762061543A66}" destId="{3934054D-7FF2-4F7A-85DD-273361584894}" srcOrd="5" destOrd="0" presId="urn:microsoft.com/office/officeart/2005/8/layout/radial6"/>
    <dgm:cxn modelId="{5770B807-BA69-4ADD-A503-43A83656E0D4}" type="presParOf" srcId="{934011E5-D337-474B-9228-762061543A66}" destId="{FEC0A8B6-5600-4F11-98D0-45014A52688B}" srcOrd="6" destOrd="0" presId="urn:microsoft.com/office/officeart/2005/8/layout/radial6"/>
    <dgm:cxn modelId="{3DFB593B-0C23-4190-B851-B9F34E3287EF}" type="presParOf" srcId="{934011E5-D337-474B-9228-762061543A66}" destId="{41A495D5-3E6D-4FA2-A3EB-EB880D9F5167}" srcOrd="7" destOrd="0" presId="urn:microsoft.com/office/officeart/2005/8/layout/radial6"/>
    <dgm:cxn modelId="{C649EBC2-EFF7-45AE-BC24-29618E8A5FE6}" type="presParOf" srcId="{934011E5-D337-474B-9228-762061543A66}" destId="{1F406A07-D093-44B5-9F03-1AC43D814077}" srcOrd="8" destOrd="0" presId="urn:microsoft.com/office/officeart/2005/8/layout/radial6"/>
    <dgm:cxn modelId="{CC71CF11-1C63-4AC5-845E-ED697388108F}" type="presParOf" srcId="{934011E5-D337-474B-9228-762061543A66}" destId="{36D2FCA0-2F71-4931-861D-B41705B067CC}" srcOrd="9" destOrd="0" presId="urn:microsoft.com/office/officeart/2005/8/layout/radial6"/>
    <dgm:cxn modelId="{366F1281-954B-4641-BDCE-42E813219CE2}" type="presParOf" srcId="{934011E5-D337-474B-9228-762061543A66}" destId="{77D1DC19-8F97-42C0-8614-7F66F6F7D587}" srcOrd="10" destOrd="0" presId="urn:microsoft.com/office/officeart/2005/8/layout/radial6"/>
    <dgm:cxn modelId="{683E7CDD-F90B-455B-B065-05E2F3F489DF}" type="presParOf" srcId="{934011E5-D337-474B-9228-762061543A66}" destId="{36ECE372-BF3B-402A-91BF-377C1EA77EE6}" srcOrd="11" destOrd="0" presId="urn:microsoft.com/office/officeart/2005/8/layout/radial6"/>
    <dgm:cxn modelId="{1B8CDC74-B99A-4143-BCF0-DAED9421ADEB}" type="presParOf" srcId="{934011E5-D337-474B-9228-762061543A66}" destId="{FE5A8A65-7804-4B03-A2B3-8207D9BC9C6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4C8B0-C0C7-4AA9-A282-C0DB590E9B42}">
      <dsp:nvSpPr>
        <dsp:cNvPr id="0" name=""/>
        <dsp:cNvSpPr/>
      </dsp:nvSpPr>
      <dsp:spPr>
        <a:xfrm>
          <a:off x="5147191" y="442"/>
          <a:ext cx="5258591" cy="2378377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Psicologia Social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Atitudes</a:t>
          </a:r>
        </a:p>
      </dsp:txBody>
      <dsp:txXfrm>
        <a:off x="5147191" y="442"/>
        <a:ext cx="5258591" cy="2378377"/>
      </dsp:txXfrm>
    </dsp:sp>
    <dsp:sp modelId="{AFF176FC-C7FA-418E-90B2-01880C5E6D38}">
      <dsp:nvSpPr>
        <dsp:cNvPr id="0" name=""/>
        <dsp:cNvSpPr/>
      </dsp:nvSpPr>
      <dsp:spPr>
        <a:xfrm>
          <a:off x="2557138" y="442"/>
          <a:ext cx="2354593" cy="237837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38000" b="-3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EEF06-780D-472F-A0C3-A4A9E72054C3}">
      <dsp:nvSpPr>
        <dsp:cNvPr id="0" name=""/>
        <dsp:cNvSpPr/>
      </dsp:nvSpPr>
      <dsp:spPr>
        <a:xfrm>
          <a:off x="2557138" y="2771251"/>
          <a:ext cx="5258591" cy="2378377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Antropologia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Rituais de Consumo</a:t>
          </a:r>
        </a:p>
      </dsp:txBody>
      <dsp:txXfrm>
        <a:off x="2557138" y="2771251"/>
        <a:ext cx="5258591" cy="2378377"/>
      </dsp:txXfrm>
    </dsp:sp>
    <dsp:sp modelId="{04381ED7-91B1-46C0-9054-F5FB66D74FBB}">
      <dsp:nvSpPr>
        <dsp:cNvPr id="0" name=""/>
        <dsp:cNvSpPr/>
      </dsp:nvSpPr>
      <dsp:spPr>
        <a:xfrm>
          <a:off x="8051189" y="2771251"/>
          <a:ext cx="2354593" cy="237837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E17E5-466A-474A-8E68-7FD88770CBD6}">
      <dsp:nvSpPr>
        <dsp:cNvPr id="0" name=""/>
        <dsp:cNvSpPr/>
      </dsp:nvSpPr>
      <dsp:spPr>
        <a:xfrm>
          <a:off x="5147191" y="5542060"/>
          <a:ext cx="5258591" cy="2378377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Sociologia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Comportamento de massa</a:t>
          </a:r>
        </a:p>
      </dsp:txBody>
      <dsp:txXfrm>
        <a:off x="5147191" y="5542060"/>
        <a:ext cx="5258591" cy="2378377"/>
      </dsp:txXfrm>
    </dsp:sp>
    <dsp:sp modelId="{87280E23-F5CF-4CD4-B578-791CFB46DDF4}">
      <dsp:nvSpPr>
        <dsp:cNvPr id="0" name=""/>
        <dsp:cNvSpPr/>
      </dsp:nvSpPr>
      <dsp:spPr>
        <a:xfrm>
          <a:off x="2557138" y="5542060"/>
          <a:ext cx="2354593" cy="2378377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A65-7804-4B03-A2B3-8207D9BC9C68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2FCA0-2F71-4931-861D-B41705B067CC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0A8B6-5600-4F11-98D0-45014A52688B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2D59-642E-4A48-846B-5AC50D0844C6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BF1A1-1B8B-4FB6-A56B-560C79CF48F7}">
      <dsp:nvSpPr>
        <dsp:cNvPr id="0" name=""/>
        <dsp:cNvSpPr/>
      </dsp:nvSpPr>
      <dsp:spPr>
        <a:xfrm>
          <a:off x="6626345" y="2674264"/>
          <a:ext cx="2931871" cy="2931871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Composto de Marketing</a:t>
          </a:r>
        </a:p>
      </dsp:txBody>
      <dsp:txXfrm>
        <a:off x="7055708" y="3103627"/>
        <a:ext cx="2073145" cy="2073145"/>
      </dsp:txXfrm>
    </dsp:sp>
    <dsp:sp modelId="{1B10230C-CE77-4E8C-B3D9-105B113351CC}">
      <dsp:nvSpPr>
        <dsp:cNvPr id="0" name=""/>
        <dsp:cNvSpPr/>
      </dsp:nvSpPr>
      <dsp:spPr>
        <a:xfrm>
          <a:off x="7066126" y="960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Preço</a:t>
          </a:r>
        </a:p>
      </dsp:txBody>
      <dsp:txXfrm>
        <a:off x="7366680" y="301514"/>
        <a:ext cx="1451201" cy="1451201"/>
      </dsp:txXfrm>
    </dsp:sp>
    <dsp:sp modelId="{BB6645A9-AF37-4CB5-A540-BB3BD3FA983E}">
      <dsp:nvSpPr>
        <dsp:cNvPr id="0" name=""/>
        <dsp:cNvSpPr/>
      </dsp:nvSpPr>
      <dsp:spPr>
        <a:xfrm>
          <a:off x="10179210" y="3114045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Ponto</a:t>
          </a:r>
        </a:p>
      </dsp:txBody>
      <dsp:txXfrm>
        <a:off x="10479764" y="3414599"/>
        <a:ext cx="1451201" cy="1451201"/>
      </dsp:txXfrm>
    </dsp:sp>
    <dsp:sp modelId="{41A495D5-3E6D-4FA2-A3EB-EB880D9F5167}">
      <dsp:nvSpPr>
        <dsp:cNvPr id="0" name=""/>
        <dsp:cNvSpPr/>
      </dsp:nvSpPr>
      <dsp:spPr>
        <a:xfrm>
          <a:off x="7066126" y="6227129"/>
          <a:ext cx="2052309" cy="2052309"/>
        </a:xfrm>
        <a:prstGeom prst="ellipse">
          <a:avLst/>
        </a:prstGeom>
        <a:solidFill>
          <a:srgbClr val="1F497D"/>
        </a:soli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366680" y="6527683"/>
        <a:ext cx="1451201" cy="1451201"/>
      </dsp:txXfrm>
    </dsp:sp>
    <dsp:sp modelId="{77D1DC19-8F97-42C0-8614-7F66F6F7D587}">
      <dsp:nvSpPr>
        <dsp:cNvPr id="0" name=""/>
        <dsp:cNvSpPr/>
      </dsp:nvSpPr>
      <dsp:spPr>
        <a:xfrm>
          <a:off x="3953041" y="3114045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sp:txBody>
      <dsp:txXfrm>
        <a:off x="4253595" y="3414599"/>
        <a:ext cx="1451201" cy="14512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992DC-2FA2-4D2C-BDB1-AFC50088E1AB}">
      <dsp:nvSpPr>
        <dsp:cNvPr id="0" name=""/>
        <dsp:cNvSpPr/>
      </dsp:nvSpPr>
      <dsp:spPr>
        <a:xfrm rot="16200000">
          <a:off x="1382" y="456315"/>
          <a:ext cx="7871007" cy="787100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Orgânico</a:t>
          </a:r>
        </a:p>
      </dsp:txBody>
      <dsp:txXfrm rot="5400000">
        <a:off x="1382" y="2424067"/>
        <a:ext cx="6493581" cy="3935503"/>
      </dsp:txXfrm>
    </dsp:sp>
    <dsp:sp modelId="{259E2222-52D6-463C-AB8B-B4E0508EA5D1}">
      <dsp:nvSpPr>
        <dsp:cNvPr id="0" name=""/>
        <dsp:cNvSpPr/>
      </dsp:nvSpPr>
      <dsp:spPr>
        <a:xfrm rot="5400000">
          <a:off x="8312172" y="456315"/>
          <a:ext cx="7871007" cy="787100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Patrocinado</a:t>
          </a:r>
        </a:p>
      </dsp:txBody>
      <dsp:txXfrm rot="-5400000">
        <a:off x="9689598" y="2424067"/>
        <a:ext cx="6493581" cy="3935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EFBA1-0343-45A7-83FC-7F66669D86DE}">
      <dsp:nvSpPr>
        <dsp:cNvPr id="0" name=""/>
        <dsp:cNvSpPr/>
      </dsp:nvSpPr>
      <dsp:spPr>
        <a:xfrm>
          <a:off x="5608160" y="103504"/>
          <a:ext cx="4968240" cy="49682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Ético</a:t>
          </a:r>
        </a:p>
      </dsp:txBody>
      <dsp:txXfrm>
        <a:off x="6270593" y="972946"/>
        <a:ext cx="3643376" cy="2235708"/>
      </dsp:txXfrm>
    </dsp:sp>
    <dsp:sp modelId="{1DB60B10-8A35-4A0F-81AD-1B3C64B654E6}">
      <dsp:nvSpPr>
        <dsp:cNvPr id="0" name=""/>
        <dsp:cNvSpPr/>
      </dsp:nvSpPr>
      <dsp:spPr>
        <a:xfrm>
          <a:off x="7400867" y="3208655"/>
          <a:ext cx="4968240" cy="49682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Legal</a:t>
          </a:r>
        </a:p>
      </dsp:txBody>
      <dsp:txXfrm>
        <a:off x="8920321" y="4492117"/>
        <a:ext cx="2980944" cy="2732532"/>
      </dsp:txXfrm>
    </dsp:sp>
    <dsp:sp modelId="{891C76E2-264D-4900-B302-3A564198649D}">
      <dsp:nvSpPr>
        <dsp:cNvPr id="0" name=""/>
        <dsp:cNvSpPr/>
      </dsp:nvSpPr>
      <dsp:spPr>
        <a:xfrm>
          <a:off x="3815454" y="3208655"/>
          <a:ext cx="4968240" cy="49682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Moral</a:t>
          </a:r>
        </a:p>
      </dsp:txBody>
      <dsp:txXfrm>
        <a:off x="4283297" y="4492117"/>
        <a:ext cx="2980944" cy="27325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A65-7804-4B03-A2B3-8207D9BC9C68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2FCA0-2F71-4931-861D-B41705B067CC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0A8B6-5600-4F11-98D0-45014A52688B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2D59-642E-4A48-846B-5AC50D0844C6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BF1A1-1B8B-4FB6-A56B-560C79CF48F7}">
      <dsp:nvSpPr>
        <dsp:cNvPr id="0" name=""/>
        <dsp:cNvSpPr/>
      </dsp:nvSpPr>
      <dsp:spPr>
        <a:xfrm>
          <a:off x="6626345" y="2674264"/>
          <a:ext cx="2931871" cy="2931871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Composto de Marketing</a:t>
          </a:r>
        </a:p>
      </dsp:txBody>
      <dsp:txXfrm>
        <a:off x="7055708" y="3103627"/>
        <a:ext cx="2073145" cy="2073145"/>
      </dsp:txXfrm>
    </dsp:sp>
    <dsp:sp modelId="{1B10230C-CE77-4E8C-B3D9-105B113351CC}">
      <dsp:nvSpPr>
        <dsp:cNvPr id="0" name=""/>
        <dsp:cNvSpPr/>
      </dsp:nvSpPr>
      <dsp:spPr>
        <a:xfrm>
          <a:off x="7066126" y="960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Preço</a:t>
          </a:r>
        </a:p>
      </dsp:txBody>
      <dsp:txXfrm>
        <a:off x="7366680" y="301514"/>
        <a:ext cx="1451201" cy="1451201"/>
      </dsp:txXfrm>
    </dsp:sp>
    <dsp:sp modelId="{BB6645A9-AF37-4CB5-A540-BB3BD3FA983E}">
      <dsp:nvSpPr>
        <dsp:cNvPr id="0" name=""/>
        <dsp:cNvSpPr/>
      </dsp:nvSpPr>
      <dsp:spPr>
        <a:xfrm>
          <a:off x="10179210" y="3114045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Ponto</a:t>
          </a:r>
        </a:p>
      </dsp:txBody>
      <dsp:txXfrm>
        <a:off x="10479764" y="3414599"/>
        <a:ext cx="1451201" cy="1451201"/>
      </dsp:txXfrm>
    </dsp:sp>
    <dsp:sp modelId="{41A495D5-3E6D-4FA2-A3EB-EB880D9F5167}">
      <dsp:nvSpPr>
        <dsp:cNvPr id="0" name=""/>
        <dsp:cNvSpPr/>
      </dsp:nvSpPr>
      <dsp:spPr>
        <a:xfrm>
          <a:off x="7066126" y="6227129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b="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7366680" y="6527683"/>
        <a:ext cx="1451201" cy="1451201"/>
      </dsp:txXfrm>
    </dsp:sp>
    <dsp:sp modelId="{77D1DC19-8F97-42C0-8614-7F66F6F7D587}">
      <dsp:nvSpPr>
        <dsp:cNvPr id="0" name=""/>
        <dsp:cNvSpPr/>
      </dsp:nvSpPr>
      <dsp:spPr>
        <a:xfrm>
          <a:off x="3953041" y="3114045"/>
          <a:ext cx="2052309" cy="2052309"/>
        </a:xfrm>
        <a:prstGeom prst="ellipse">
          <a:avLst/>
        </a:prstGeom>
        <a:solidFill>
          <a:schemeClr val="tx2"/>
        </a:soli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sp:txBody>
      <dsp:txXfrm>
        <a:off x="4253595" y="3414599"/>
        <a:ext cx="1451201" cy="14512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490AB-CB36-4BD0-8246-C6D73DEB2CB7}">
      <dsp:nvSpPr>
        <dsp:cNvPr id="0" name=""/>
        <dsp:cNvSpPr/>
      </dsp:nvSpPr>
      <dsp:spPr>
        <a:xfrm>
          <a:off x="1213842" y="0"/>
          <a:ext cx="13756877" cy="626427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D7B73-FD61-4911-8C1A-8B7624A73A2E}">
      <dsp:nvSpPr>
        <dsp:cNvPr id="0" name=""/>
        <dsp:cNvSpPr/>
      </dsp:nvSpPr>
      <dsp:spPr>
        <a:xfrm>
          <a:off x="3951" y="1879282"/>
          <a:ext cx="3622165" cy="250571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/>
            <a:t>Bens</a:t>
          </a:r>
        </a:p>
      </dsp:txBody>
      <dsp:txXfrm>
        <a:off x="126270" y="2001601"/>
        <a:ext cx="3377527" cy="2261072"/>
      </dsp:txXfrm>
    </dsp:sp>
    <dsp:sp modelId="{2200D481-946C-4A58-BD25-35355ECE52AF}">
      <dsp:nvSpPr>
        <dsp:cNvPr id="0" name=""/>
        <dsp:cNvSpPr/>
      </dsp:nvSpPr>
      <dsp:spPr>
        <a:xfrm>
          <a:off x="4188782" y="1879282"/>
          <a:ext cx="3622165" cy="250571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/>
            <a:t>Serviços</a:t>
          </a:r>
        </a:p>
      </dsp:txBody>
      <dsp:txXfrm>
        <a:off x="4311101" y="2001601"/>
        <a:ext cx="3377527" cy="2261072"/>
      </dsp:txXfrm>
    </dsp:sp>
    <dsp:sp modelId="{3DBC658D-9079-41D6-93FE-DB326445C976}">
      <dsp:nvSpPr>
        <dsp:cNvPr id="0" name=""/>
        <dsp:cNvSpPr/>
      </dsp:nvSpPr>
      <dsp:spPr>
        <a:xfrm>
          <a:off x="8373614" y="1879282"/>
          <a:ext cx="3622165" cy="250571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/>
            <a:t>Conteúdos</a:t>
          </a:r>
        </a:p>
      </dsp:txBody>
      <dsp:txXfrm>
        <a:off x="8495933" y="2001601"/>
        <a:ext cx="3377527" cy="2261072"/>
      </dsp:txXfrm>
    </dsp:sp>
    <dsp:sp modelId="{DE24D8AC-B86C-4049-85B8-D96E5DB28217}">
      <dsp:nvSpPr>
        <dsp:cNvPr id="0" name=""/>
        <dsp:cNvSpPr/>
      </dsp:nvSpPr>
      <dsp:spPr>
        <a:xfrm>
          <a:off x="12558445" y="1879282"/>
          <a:ext cx="3622165" cy="250571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/>
            <a:t>Experiências</a:t>
          </a:r>
        </a:p>
      </dsp:txBody>
      <dsp:txXfrm>
        <a:off x="12680764" y="2001601"/>
        <a:ext cx="3377527" cy="22610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F037E-59E1-47A5-AADE-9CC9F2A51C62}">
      <dsp:nvSpPr>
        <dsp:cNvPr id="0" name=""/>
        <dsp:cNvSpPr/>
      </dsp:nvSpPr>
      <dsp:spPr>
        <a:xfrm>
          <a:off x="6850221" y="2898140"/>
          <a:ext cx="2484120" cy="248412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/>
            <a:t>Serviços</a:t>
          </a:r>
        </a:p>
      </dsp:txBody>
      <dsp:txXfrm>
        <a:off x="6971486" y="3019405"/>
        <a:ext cx="2241590" cy="2241590"/>
      </dsp:txXfrm>
    </dsp:sp>
    <dsp:sp modelId="{B7EF3B49-3222-4C8C-AE44-41915A5DFFC5}">
      <dsp:nvSpPr>
        <dsp:cNvPr id="0" name=""/>
        <dsp:cNvSpPr/>
      </dsp:nvSpPr>
      <dsp:spPr>
        <a:xfrm rot="16200000">
          <a:off x="7475746" y="2281605"/>
          <a:ext cx="123306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06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1D9FA2-D9FB-4D6F-827E-903CB82DEF27}">
      <dsp:nvSpPr>
        <dsp:cNvPr id="0" name=""/>
        <dsp:cNvSpPr/>
      </dsp:nvSpPr>
      <dsp:spPr>
        <a:xfrm>
          <a:off x="6391845" y="711"/>
          <a:ext cx="3400870" cy="166436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Intangibilidade</a:t>
          </a:r>
        </a:p>
      </dsp:txBody>
      <dsp:txXfrm>
        <a:off x="6473092" y="81958"/>
        <a:ext cx="3238376" cy="1501866"/>
      </dsp:txXfrm>
    </dsp:sp>
    <dsp:sp modelId="{A64BB826-62AA-425E-9F75-F7A989CAD0A8}">
      <dsp:nvSpPr>
        <dsp:cNvPr id="0" name=""/>
        <dsp:cNvSpPr/>
      </dsp:nvSpPr>
      <dsp:spPr>
        <a:xfrm>
          <a:off x="9334340" y="4140200"/>
          <a:ext cx="3648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81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00813-D25C-47B7-9F92-75B77152877F}">
      <dsp:nvSpPr>
        <dsp:cNvPr id="0" name=""/>
        <dsp:cNvSpPr/>
      </dsp:nvSpPr>
      <dsp:spPr>
        <a:xfrm>
          <a:off x="9699153" y="3308019"/>
          <a:ext cx="3400870" cy="166436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Heterogeneidade</a:t>
          </a:r>
        </a:p>
      </dsp:txBody>
      <dsp:txXfrm>
        <a:off x="9780400" y="3389266"/>
        <a:ext cx="3238376" cy="1501866"/>
      </dsp:txXfrm>
    </dsp:sp>
    <dsp:sp modelId="{1352CA55-183F-4082-88E2-4D6FD36DA054}">
      <dsp:nvSpPr>
        <dsp:cNvPr id="0" name=""/>
        <dsp:cNvSpPr/>
      </dsp:nvSpPr>
      <dsp:spPr>
        <a:xfrm rot="5400000">
          <a:off x="7475746" y="5998794"/>
          <a:ext cx="123306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06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D495F-3EDF-45FA-B2F9-8FDBF7F73942}">
      <dsp:nvSpPr>
        <dsp:cNvPr id="0" name=""/>
        <dsp:cNvSpPr/>
      </dsp:nvSpPr>
      <dsp:spPr>
        <a:xfrm>
          <a:off x="6391845" y="6615328"/>
          <a:ext cx="3400870" cy="166436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Inseparabilidade</a:t>
          </a:r>
        </a:p>
      </dsp:txBody>
      <dsp:txXfrm>
        <a:off x="6473092" y="6696575"/>
        <a:ext cx="3238376" cy="1501866"/>
      </dsp:txXfrm>
    </dsp:sp>
    <dsp:sp modelId="{D6F93372-7D64-43D3-907C-D0C3F1A58AE1}">
      <dsp:nvSpPr>
        <dsp:cNvPr id="0" name=""/>
        <dsp:cNvSpPr/>
      </dsp:nvSpPr>
      <dsp:spPr>
        <a:xfrm rot="10800000">
          <a:off x="6485408" y="4140200"/>
          <a:ext cx="3648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481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5B935-755D-4B02-B0A4-587E0CD1BDF9}">
      <dsp:nvSpPr>
        <dsp:cNvPr id="0" name=""/>
        <dsp:cNvSpPr/>
      </dsp:nvSpPr>
      <dsp:spPr>
        <a:xfrm>
          <a:off x="3084537" y="3308019"/>
          <a:ext cx="3400870" cy="166436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Perecibilidade</a:t>
          </a:r>
        </a:p>
      </dsp:txBody>
      <dsp:txXfrm>
        <a:off x="3165784" y="3389266"/>
        <a:ext cx="3238376" cy="1501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5AF0B-C480-4F8F-B7B0-01D22F92CCA4}">
      <dsp:nvSpPr>
        <dsp:cNvPr id="0" name=""/>
        <dsp:cNvSpPr/>
      </dsp:nvSpPr>
      <dsp:spPr>
        <a:xfrm>
          <a:off x="4654701" y="869501"/>
          <a:ext cx="6875158" cy="6875158"/>
        </a:xfrm>
        <a:prstGeom prst="blockArc">
          <a:avLst>
            <a:gd name="adj1" fmla="val 13114286"/>
            <a:gd name="adj2" fmla="val 16200000"/>
            <a:gd name="adj3" fmla="val 391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A8A65-7804-4B03-A2B3-8207D9BC9C68}">
      <dsp:nvSpPr>
        <dsp:cNvPr id="0" name=""/>
        <dsp:cNvSpPr/>
      </dsp:nvSpPr>
      <dsp:spPr>
        <a:xfrm>
          <a:off x="4654701" y="869501"/>
          <a:ext cx="6875158" cy="6875158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2FCA0-2F71-4931-861D-B41705B067CC}">
      <dsp:nvSpPr>
        <dsp:cNvPr id="0" name=""/>
        <dsp:cNvSpPr/>
      </dsp:nvSpPr>
      <dsp:spPr>
        <a:xfrm>
          <a:off x="4654701" y="869501"/>
          <a:ext cx="6875158" cy="6875158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78DF1-336F-4CCC-A5E3-37A70B242118}">
      <dsp:nvSpPr>
        <dsp:cNvPr id="0" name=""/>
        <dsp:cNvSpPr/>
      </dsp:nvSpPr>
      <dsp:spPr>
        <a:xfrm>
          <a:off x="4654701" y="869501"/>
          <a:ext cx="6875158" cy="6875158"/>
        </a:xfrm>
        <a:prstGeom prst="blockArc">
          <a:avLst>
            <a:gd name="adj1" fmla="val 3857143"/>
            <a:gd name="adj2" fmla="val 6942857"/>
            <a:gd name="adj3" fmla="val 391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0A8B6-5600-4F11-98D0-45014A52688B}">
      <dsp:nvSpPr>
        <dsp:cNvPr id="0" name=""/>
        <dsp:cNvSpPr/>
      </dsp:nvSpPr>
      <dsp:spPr>
        <a:xfrm>
          <a:off x="4654701" y="869501"/>
          <a:ext cx="6875158" cy="6875158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AC677-4F2D-4E56-AB4E-8BB014128602}">
      <dsp:nvSpPr>
        <dsp:cNvPr id="0" name=""/>
        <dsp:cNvSpPr/>
      </dsp:nvSpPr>
      <dsp:spPr>
        <a:xfrm>
          <a:off x="4654701" y="869501"/>
          <a:ext cx="6875158" cy="6875158"/>
        </a:xfrm>
        <a:prstGeom prst="blockArc">
          <a:avLst>
            <a:gd name="adj1" fmla="val 19285714"/>
            <a:gd name="adj2" fmla="val 771429"/>
            <a:gd name="adj3" fmla="val 391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2D59-642E-4A48-846B-5AC50D0844C6}">
      <dsp:nvSpPr>
        <dsp:cNvPr id="0" name=""/>
        <dsp:cNvSpPr/>
      </dsp:nvSpPr>
      <dsp:spPr>
        <a:xfrm>
          <a:off x="4654701" y="869501"/>
          <a:ext cx="6875158" cy="6875158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BF1A1-1B8B-4FB6-A56B-560C79CF48F7}">
      <dsp:nvSpPr>
        <dsp:cNvPr id="0" name=""/>
        <dsp:cNvSpPr/>
      </dsp:nvSpPr>
      <dsp:spPr>
        <a:xfrm>
          <a:off x="6756738" y="2971538"/>
          <a:ext cx="2671084" cy="2671084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Composto de Marketing</a:t>
          </a:r>
        </a:p>
      </dsp:txBody>
      <dsp:txXfrm>
        <a:off x="7147909" y="3362709"/>
        <a:ext cx="1888742" cy="1888742"/>
      </dsp:txXfrm>
    </dsp:sp>
    <dsp:sp modelId="{1B10230C-CE77-4E8C-B3D9-105B113351CC}">
      <dsp:nvSpPr>
        <dsp:cNvPr id="0" name=""/>
        <dsp:cNvSpPr/>
      </dsp:nvSpPr>
      <dsp:spPr>
        <a:xfrm>
          <a:off x="7157401" y="1932"/>
          <a:ext cx="1869759" cy="186975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Preço</a:t>
          </a:r>
        </a:p>
      </dsp:txBody>
      <dsp:txXfrm>
        <a:off x="7431221" y="275752"/>
        <a:ext cx="1322119" cy="1322119"/>
      </dsp:txXfrm>
    </dsp:sp>
    <dsp:sp modelId="{C625A5A9-DD52-4801-B5E2-1937F19B49C2}">
      <dsp:nvSpPr>
        <dsp:cNvPr id="0" name=""/>
        <dsp:cNvSpPr/>
      </dsp:nvSpPr>
      <dsp:spPr>
        <a:xfrm>
          <a:off x="9792382" y="1270873"/>
          <a:ext cx="1869759" cy="1869759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Pessoas</a:t>
          </a:r>
        </a:p>
      </dsp:txBody>
      <dsp:txXfrm>
        <a:off x="10066202" y="1544693"/>
        <a:ext cx="1322119" cy="1322119"/>
      </dsp:txXfrm>
    </dsp:sp>
    <dsp:sp modelId="{BB6645A9-AF37-4CB5-A540-BB3BD3FA983E}">
      <dsp:nvSpPr>
        <dsp:cNvPr id="0" name=""/>
        <dsp:cNvSpPr/>
      </dsp:nvSpPr>
      <dsp:spPr>
        <a:xfrm>
          <a:off x="10443169" y="4122156"/>
          <a:ext cx="1869759" cy="186975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Ponto</a:t>
          </a:r>
        </a:p>
      </dsp:txBody>
      <dsp:txXfrm>
        <a:off x="10716989" y="4395976"/>
        <a:ext cx="1322119" cy="1322119"/>
      </dsp:txXfrm>
    </dsp:sp>
    <dsp:sp modelId="{E1B7672D-F699-4395-912B-B8EE8BA42044}">
      <dsp:nvSpPr>
        <dsp:cNvPr id="0" name=""/>
        <dsp:cNvSpPr/>
      </dsp:nvSpPr>
      <dsp:spPr>
        <a:xfrm>
          <a:off x="8619705" y="6408707"/>
          <a:ext cx="1869759" cy="1869759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Processos</a:t>
          </a:r>
        </a:p>
      </dsp:txBody>
      <dsp:txXfrm>
        <a:off x="8893525" y="6682527"/>
        <a:ext cx="1322119" cy="1322119"/>
      </dsp:txXfrm>
    </dsp:sp>
    <dsp:sp modelId="{41A495D5-3E6D-4FA2-A3EB-EB880D9F5167}">
      <dsp:nvSpPr>
        <dsp:cNvPr id="0" name=""/>
        <dsp:cNvSpPr/>
      </dsp:nvSpPr>
      <dsp:spPr>
        <a:xfrm>
          <a:off x="5695096" y="6408707"/>
          <a:ext cx="1869759" cy="186975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b="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5968916" y="6682527"/>
        <a:ext cx="1322119" cy="1322119"/>
      </dsp:txXfrm>
    </dsp:sp>
    <dsp:sp modelId="{77D1DC19-8F97-42C0-8614-7F66F6F7D587}">
      <dsp:nvSpPr>
        <dsp:cNvPr id="0" name=""/>
        <dsp:cNvSpPr/>
      </dsp:nvSpPr>
      <dsp:spPr>
        <a:xfrm>
          <a:off x="3871632" y="4122156"/>
          <a:ext cx="1869759" cy="186975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sp:txBody>
      <dsp:txXfrm>
        <a:off x="4145452" y="4395976"/>
        <a:ext cx="1322119" cy="1322119"/>
      </dsp:txXfrm>
    </dsp:sp>
    <dsp:sp modelId="{D4DF05D8-A7E5-42AF-86CD-2D86674DA829}">
      <dsp:nvSpPr>
        <dsp:cNvPr id="0" name=""/>
        <dsp:cNvSpPr/>
      </dsp:nvSpPr>
      <dsp:spPr>
        <a:xfrm>
          <a:off x="4522419" y="1270873"/>
          <a:ext cx="1869759" cy="1869759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Prova</a:t>
          </a:r>
        </a:p>
      </dsp:txBody>
      <dsp:txXfrm>
        <a:off x="4796239" y="1544693"/>
        <a:ext cx="1322119" cy="13221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A65-7804-4B03-A2B3-8207D9BC9C68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2FCA0-2F71-4931-861D-B41705B067CC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0A8B6-5600-4F11-98D0-45014A52688B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2D59-642E-4A48-846B-5AC50D0844C6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BF1A1-1B8B-4FB6-A56B-560C79CF48F7}">
      <dsp:nvSpPr>
        <dsp:cNvPr id="0" name=""/>
        <dsp:cNvSpPr/>
      </dsp:nvSpPr>
      <dsp:spPr>
        <a:xfrm>
          <a:off x="6626345" y="2674264"/>
          <a:ext cx="2931871" cy="2931871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Composto de Marketing</a:t>
          </a:r>
        </a:p>
      </dsp:txBody>
      <dsp:txXfrm>
        <a:off x="7055708" y="3103627"/>
        <a:ext cx="2073145" cy="2073145"/>
      </dsp:txXfrm>
    </dsp:sp>
    <dsp:sp modelId="{1B10230C-CE77-4E8C-B3D9-105B113351CC}">
      <dsp:nvSpPr>
        <dsp:cNvPr id="0" name=""/>
        <dsp:cNvSpPr/>
      </dsp:nvSpPr>
      <dsp:spPr>
        <a:xfrm>
          <a:off x="7066126" y="960"/>
          <a:ext cx="2052309" cy="2052309"/>
        </a:xfrm>
        <a:prstGeom prst="ellipse">
          <a:avLst/>
        </a:prstGeom>
        <a:solidFill>
          <a:srgbClr val="1F497D"/>
        </a:soli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Preço</a:t>
          </a:r>
        </a:p>
      </dsp:txBody>
      <dsp:txXfrm>
        <a:off x="7366680" y="301514"/>
        <a:ext cx="1451201" cy="1451201"/>
      </dsp:txXfrm>
    </dsp:sp>
    <dsp:sp modelId="{BB6645A9-AF37-4CB5-A540-BB3BD3FA983E}">
      <dsp:nvSpPr>
        <dsp:cNvPr id="0" name=""/>
        <dsp:cNvSpPr/>
      </dsp:nvSpPr>
      <dsp:spPr>
        <a:xfrm>
          <a:off x="10179210" y="3114045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Ponto</a:t>
          </a:r>
        </a:p>
      </dsp:txBody>
      <dsp:txXfrm>
        <a:off x="10479764" y="3414599"/>
        <a:ext cx="1451201" cy="1451201"/>
      </dsp:txXfrm>
    </dsp:sp>
    <dsp:sp modelId="{41A495D5-3E6D-4FA2-A3EB-EB880D9F5167}">
      <dsp:nvSpPr>
        <dsp:cNvPr id="0" name=""/>
        <dsp:cNvSpPr/>
      </dsp:nvSpPr>
      <dsp:spPr>
        <a:xfrm>
          <a:off x="7066126" y="6227129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b="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7366680" y="6527683"/>
        <a:ext cx="1451201" cy="1451201"/>
      </dsp:txXfrm>
    </dsp:sp>
    <dsp:sp modelId="{77D1DC19-8F97-42C0-8614-7F66F6F7D587}">
      <dsp:nvSpPr>
        <dsp:cNvPr id="0" name=""/>
        <dsp:cNvSpPr/>
      </dsp:nvSpPr>
      <dsp:spPr>
        <a:xfrm>
          <a:off x="3953041" y="3114045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sp:txBody>
      <dsp:txXfrm>
        <a:off x="4253595" y="3414599"/>
        <a:ext cx="1451201" cy="14512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0EE27-A7C1-451C-8DAB-A946081C3BFA}">
      <dsp:nvSpPr>
        <dsp:cNvPr id="0" name=""/>
        <dsp:cNvSpPr/>
      </dsp:nvSpPr>
      <dsp:spPr>
        <a:xfrm>
          <a:off x="7678261" y="3726180"/>
          <a:ext cx="4554220" cy="455422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Características exclusivas do produto</a:t>
          </a:r>
        </a:p>
      </dsp:txBody>
      <dsp:txXfrm>
        <a:off x="8593862" y="4792984"/>
        <a:ext cx="2723018" cy="2340963"/>
      </dsp:txXfrm>
    </dsp:sp>
    <dsp:sp modelId="{4BD89D4E-753C-47F8-AA54-83D31B9403DD}">
      <dsp:nvSpPr>
        <dsp:cNvPr id="0" name=""/>
        <dsp:cNvSpPr/>
      </dsp:nvSpPr>
      <dsp:spPr>
        <a:xfrm>
          <a:off x="5028533" y="2649728"/>
          <a:ext cx="3312160" cy="331216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Competidores</a:t>
          </a:r>
        </a:p>
      </dsp:txBody>
      <dsp:txXfrm>
        <a:off x="5862379" y="3488614"/>
        <a:ext cx="1644468" cy="1634388"/>
      </dsp:txXfrm>
    </dsp:sp>
    <dsp:sp modelId="{D7FC14D6-FD10-4703-98B7-F3359B7AF3AD}">
      <dsp:nvSpPr>
        <dsp:cNvPr id="0" name=""/>
        <dsp:cNvSpPr/>
      </dsp:nvSpPr>
      <dsp:spPr>
        <a:xfrm rot="20700000">
          <a:off x="6883680" y="364675"/>
          <a:ext cx="3245240" cy="324524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/>
            <a:t>Custos</a:t>
          </a:r>
        </a:p>
      </dsp:txBody>
      <dsp:txXfrm rot="-20700000">
        <a:off x="7595457" y="1076452"/>
        <a:ext cx="1821688" cy="1821688"/>
      </dsp:txXfrm>
    </dsp:sp>
    <dsp:sp modelId="{83078511-5963-4E86-AAA1-C75D88096BA8}">
      <dsp:nvSpPr>
        <dsp:cNvPr id="0" name=""/>
        <dsp:cNvSpPr/>
      </dsp:nvSpPr>
      <dsp:spPr>
        <a:xfrm>
          <a:off x="7374852" y="3012024"/>
          <a:ext cx="5829401" cy="5829401"/>
        </a:xfrm>
        <a:prstGeom prst="circularArrow">
          <a:avLst>
            <a:gd name="adj1" fmla="val 4687"/>
            <a:gd name="adj2" fmla="val 299029"/>
            <a:gd name="adj3" fmla="val 2568439"/>
            <a:gd name="adj4" fmla="val 1575294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1F6B3-66DE-42D7-B6E8-695632F605D6}">
      <dsp:nvSpPr>
        <dsp:cNvPr id="0" name=""/>
        <dsp:cNvSpPr/>
      </dsp:nvSpPr>
      <dsp:spPr>
        <a:xfrm>
          <a:off x="4441955" y="1899336"/>
          <a:ext cx="4235424" cy="42354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9AEF7-164C-40CB-A198-9A545FEB8AA7}">
      <dsp:nvSpPr>
        <dsp:cNvPr id="0" name=""/>
        <dsp:cNvSpPr/>
      </dsp:nvSpPr>
      <dsp:spPr>
        <a:xfrm>
          <a:off x="6133022" y="-363689"/>
          <a:ext cx="4566640" cy="456664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A65-7804-4B03-A2B3-8207D9BC9C68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2FCA0-2F71-4931-861D-B41705B067CC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0A8B6-5600-4F11-98D0-45014A52688B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2D59-642E-4A48-846B-5AC50D0844C6}">
      <dsp:nvSpPr>
        <dsp:cNvPr id="0" name=""/>
        <dsp:cNvSpPr/>
      </dsp:nvSpPr>
      <dsp:spPr>
        <a:xfrm>
          <a:off x="4905313" y="953232"/>
          <a:ext cx="6373935" cy="6373935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flip="none" rotWithShape="1">
          <a:gsLst>
            <a:gs pos="0">
              <a:prstClr val="white">
                <a:shade val="30000"/>
                <a:satMod val="115000"/>
              </a:prstClr>
            </a:gs>
            <a:gs pos="50000">
              <a:prstClr val="white">
                <a:shade val="67500"/>
                <a:satMod val="115000"/>
              </a:prstClr>
            </a:gs>
            <a:gs pos="100000">
              <a:prstClr val="white">
                <a:shade val="100000"/>
                <a:satMod val="115000"/>
              </a:prst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BF1A1-1B8B-4FB6-A56B-560C79CF48F7}">
      <dsp:nvSpPr>
        <dsp:cNvPr id="0" name=""/>
        <dsp:cNvSpPr/>
      </dsp:nvSpPr>
      <dsp:spPr>
        <a:xfrm>
          <a:off x="6626345" y="2674264"/>
          <a:ext cx="2931871" cy="2931871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Composto de Marketing</a:t>
          </a:r>
        </a:p>
      </dsp:txBody>
      <dsp:txXfrm>
        <a:off x="7055708" y="3103627"/>
        <a:ext cx="2073145" cy="2073145"/>
      </dsp:txXfrm>
    </dsp:sp>
    <dsp:sp modelId="{1B10230C-CE77-4E8C-B3D9-105B113351CC}">
      <dsp:nvSpPr>
        <dsp:cNvPr id="0" name=""/>
        <dsp:cNvSpPr/>
      </dsp:nvSpPr>
      <dsp:spPr>
        <a:xfrm>
          <a:off x="7066126" y="960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Preço</a:t>
          </a:r>
        </a:p>
      </dsp:txBody>
      <dsp:txXfrm>
        <a:off x="7366680" y="301514"/>
        <a:ext cx="1451201" cy="1451201"/>
      </dsp:txXfrm>
    </dsp:sp>
    <dsp:sp modelId="{BB6645A9-AF37-4CB5-A540-BB3BD3FA983E}">
      <dsp:nvSpPr>
        <dsp:cNvPr id="0" name=""/>
        <dsp:cNvSpPr/>
      </dsp:nvSpPr>
      <dsp:spPr>
        <a:xfrm>
          <a:off x="10179210" y="3114045"/>
          <a:ext cx="2052309" cy="2052309"/>
        </a:xfrm>
        <a:prstGeom prst="ellipse">
          <a:avLst/>
        </a:prstGeom>
        <a:solidFill>
          <a:srgbClr val="1F497D"/>
        </a:soli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Ponto</a:t>
          </a:r>
        </a:p>
      </dsp:txBody>
      <dsp:txXfrm>
        <a:off x="10479764" y="3414599"/>
        <a:ext cx="1451201" cy="1451201"/>
      </dsp:txXfrm>
    </dsp:sp>
    <dsp:sp modelId="{41A495D5-3E6D-4FA2-A3EB-EB880D9F5167}">
      <dsp:nvSpPr>
        <dsp:cNvPr id="0" name=""/>
        <dsp:cNvSpPr/>
      </dsp:nvSpPr>
      <dsp:spPr>
        <a:xfrm>
          <a:off x="7066126" y="6227129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Promo</a:t>
          </a:r>
          <a:endParaRPr lang="pt-BR" sz="2400" b="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7366680" y="6527683"/>
        <a:ext cx="1451201" cy="1451201"/>
      </dsp:txXfrm>
    </dsp:sp>
    <dsp:sp modelId="{77D1DC19-8F97-42C0-8614-7F66F6F7D587}">
      <dsp:nvSpPr>
        <dsp:cNvPr id="0" name=""/>
        <dsp:cNvSpPr/>
      </dsp:nvSpPr>
      <dsp:spPr>
        <a:xfrm>
          <a:off x="3953041" y="3114045"/>
          <a:ext cx="2052309" cy="2052309"/>
        </a:xfrm>
        <a:prstGeom prst="ellipse">
          <a:avLst/>
        </a:prstGeom>
        <a:gradFill rotWithShape="0">
          <a:gsLst>
            <a:gs pos="0">
              <a:prstClr val="white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prstClr>
            </a:gs>
            <a:gs pos="50000">
              <a:prstClr val="white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prstClr>
            </a:gs>
            <a:gs pos="100000">
              <a:prstClr val="white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prstClr>
            </a:gs>
          </a:gsLst>
          <a:lin ang="5400000" scaled="0"/>
        </a:gradFill>
        <a:ln w="635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Produto</a:t>
          </a:r>
        </a:p>
      </dsp:txBody>
      <dsp:txXfrm>
        <a:off x="4253595" y="3414599"/>
        <a:ext cx="1451201" cy="1451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726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55B27D2-8001-409F-9786-9B08DAA3F560}" type="datetimeFigureOut">
              <a:rPr lang="pt-BR"/>
              <a:pPr>
                <a:defRPr/>
              </a:pPr>
              <a:t>05/12/2024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AC094A0-DBFF-4992-80E8-A859C9DC321E}" type="slidenum">
              <a:rPr lang="pt-BR" altLang="pt-BR" smtClean="0"/>
              <a:pPr/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5340755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619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239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856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473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091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710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328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4947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662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 das imagens:</a:t>
            </a:r>
            <a:r>
              <a:rPr lang="pt-BR" baseline="0" dirty="0"/>
              <a:t> </a:t>
            </a:r>
            <a:r>
              <a:rPr lang="pt-BR" sz="1200" b="0" i="0" dirty="0">
                <a:effectLst/>
                <a:latin typeface="+mj-lt"/>
                <a:ea typeface="+mj-ea"/>
                <a:cs typeface="+mj-cs"/>
                <a:sym typeface="Arial Narrow"/>
              </a:rPr>
              <a:t>765413371,</a:t>
            </a:r>
            <a:r>
              <a:rPr lang="pt-BR" sz="1200" b="0" i="0" baseline="0" dirty="0">
                <a:effectLst/>
                <a:latin typeface="+mj-lt"/>
                <a:ea typeface="+mj-ea"/>
                <a:cs typeface="+mj-cs"/>
                <a:sym typeface="Arial Narrow"/>
              </a:rPr>
              <a:t> </a:t>
            </a:r>
            <a:r>
              <a:rPr lang="pt-BR" sz="1200" b="0" i="0" dirty="0">
                <a:effectLst/>
                <a:latin typeface="+mj-lt"/>
                <a:ea typeface="+mj-ea"/>
                <a:cs typeface="+mj-cs"/>
                <a:sym typeface="Arial Narrow"/>
              </a:rPr>
              <a:t>736898563</a:t>
            </a:r>
            <a:r>
              <a:rPr lang="pt-BR" sz="1200" b="0" i="0" baseline="0" dirty="0">
                <a:effectLst/>
                <a:latin typeface="+mj-lt"/>
                <a:ea typeface="+mj-ea"/>
                <a:cs typeface="+mj-cs"/>
                <a:sym typeface="Arial Narrow"/>
              </a:rPr>
              <a:t> e </a:t>
            </a:r>
            <a:r>
              <a:rPr lang="pt-BR" sz="1200" b="0" i="0" dirty="0">
                <a:effectLst/>
                <a:latin typeface="+mj-lt"/>
                <a:ea typeface="+mj-ea"/>
                <a:cs typeface="+mj-cs"/>
                <a:sym typeface="Arial Narrow"/>
              </a:rPr>
              <a:t>796174369</a:t>
            </a:r>
          </a:p>
        </p:txBody>
      </p:sp>
    </p:spTree>
    <p:extLst>
      <p:ext uri="{BB962C8B-B14F-4D97-AF65-F5344CB8AC3E}">
        <p14:creationId xmlns:p14="http://schemas.microsoft.com/office/powerpoint/2010/main" val="311438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Fonte: adaptado de Kotler e Armstrong (2017).</a:t>
            </a:r>
          </a:p>
        </p:txBody>
      </p:sp>
    </p:spTree>
    <p:extLst>
      <p:ext uri="{BB962C8B-B14F-4D97-AF65-F5344CB8AC3E}">
        <p14:creationId xmlns:p14="http://schemas.microsoft.com/office/powerpoint/2010/main" val="320220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9E24D-EA88-4569-9F6A-7EB46D3F105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46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9E24D-EA88-4569-9F6A-7EB46D3F105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6615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39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7746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9E24D-EA88-4569-9F6A-7EB46D3F105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11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hape 597"/>
          <p:cNvSpPr>
            <a:spLocks noGrp="1" noChangeArrowheads="1"/>
          </p:cNvSpPr>
          <p:nvPr>
            <p:ph type="body" idx="1"/>
          </p:nvPr>
        </p:nvSpPr>
        <p:spPr>
          <a:xfrm>
            <a:off x="901700" y="4783138"/>
            <a:ext cx="4957763" cy="4530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19" tIns="92019" rIns="92019" bIns="92019" anchor="ctr"/>
          <a:lstStyle/>
          <a:p>
            <a:pPr>
              <a:spcBef>
                <a:spcPct val="0"/>
              </a:spcBef>
            </a:pPr>
            <a:endParaRPr lang="en-US" altLang="pt-BR"/>
          </a:p>
        </p:txBody>
      </p:sp>
      <p:sp>
        <p:nvSpPr>
          <p:cNvPr id="54275" name="Shape 59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3813" y="755650"/>
            <a:ext cx="6713537" cy="3776663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95220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hape 597"/>
          <p:cNvSpPr>
            <a:spLocks noGrp="1" noChangeArrowheads="1"/>
          </p:cNvSpPr>
          <p:nvPr>
            <p:ph type="body" idx="1"/>
          </p:nvPr>
        </p:nvSpPr>
        <p:spPr>
          <a:xfrm>
            <a:off x="901700" y="4783138"/>
            <a:ext cx="4957763" cy="4530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19" tIns="92019" rIns="92019" bIns="92019" anchor="ctr"/>
          <a:lstStyle/>
          <a:p>
            <a:pPr>
              <a:spcBef>
                <a:spcPct val="0"/>
              </a:spcBef>
            </a:pPr>
            <a:endParaRPr lang="en-US" altLang="pt-BR"/>
          </a:p>
        </p:txBody>
      </p:sp>
      <p:sp>
        <p:nvSpPr>
          <p:cNvPr id="54275" name="Shape 59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3813" y="755650"/>
            <a:ext cx="6713537" cy="3776663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350728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55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5442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191" y="1615108"/>
            <a:ext cx="15303524" cy="3096344"/>
          </a:xfrm>
          <a:prstGeom prst="rect">
            <a:avLst/>
          </a:prstGeom>
        </p:spPr>
        <p:txBody>
          <a:bodyPr anchor="ctr"/>
          <a:lstStyle>
            <a:lvl1pPr>
              <a:defRPr sz="6000" b="1">
                <a:solidFill>
                  <a:srgbClr val="4F81BD"/>
                </a:solidFill>
              </a:defRPr>
            </a:lvl1pPr>
          </a:lstStyle>
          <a:p>
            <a:r>
              <a:rPr lang="pt-BR" dirty="0"/>
              <a:t>Nome da Disciplina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141191" y="4999045"/>
            <a:ext cx="15303500" cy="3889375"/>
          </a:xfrm>
          <a:prstGeom prst="rect">
            <a:avLst/>
          </a:prstGeom>
        </p:spPr>
        <p:txBody>
          <a:bodyPr anchor="ctr"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t-BR" sz="4951" b="0" kern="1200" dirty="0" smtClean="0">
                <a:solidFill>
                  <a:srgbClr val="4F81B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pt-BR" dirty="0"/>
              <a:t>Nome do professor</a:t>
            </a:r>
          </a:p>
        </p:txBody>
      </p:sp>
    </p:spTree>
    <p:extLst>
      <p:ext uri="{BB962C8B-B14F-4D97-AF65-F5344CB8AC3E}">
        <p14:creationId xmlns:p14="http://schemas.microsoft.com/office/powerpoint/2010/main" val="249165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1"/>
            <a:ext cx="1248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710402" y="1470971"/>
            <a:ext cx="7516335" cy="82810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9367329" y="1470971"/>
            <a:ext cx="7516335" cy="82810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23223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0"/>
            <a:ext cx="1248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710400" y="2019298"/>
            <a:ext cx="7516800" cy="77327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9308820" y="2019298"/>
            <a:ext cx="7585811" cy="77327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178102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0"/>
            <a:ext cx="1248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710401" y="2897950"/>
            <a:ext cx="7585811" cy="68540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9308817" y="2897950"/>
            <a:ext cx="7585811" cy="68540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0890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9810348" y="1470969"/>
            <a:ext cx="7103635" cy="82816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710401" y="1470969"/>
            <a:ext cx="8092395" cy="8281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1"/>
            <a:ext cx="1248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3338889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710402" y="1470972"/>
            <a:ext cx="7084281" cy="828104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8828469" y="1470972"/>
            <a:ext cx="8092395" cy="8281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1"/>
            <a:ext cx="1248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pt-BR" sz="4050" b="1" cap="none" baseline="0" dirty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385715" marR="0" lvl="0" indent="-385715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tabLst/>
            </a:pPr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187625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9815729" y="2019298"/>
            <a:ext cx="7084281" cy="773271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710401" y="2019298"/>
            <a:ext cx="8092395" cy="77327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1" y="324000"/>
            <a:ext cx="12480001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4000377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691050" y="2019298"/>
            <a:ext cx="7084281" cy="773271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8802513" y="2019298"/>
            <a:ext cx="8092395" cy="77327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1" y="324000"/>
            <a:ext cx="12480001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3337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9809689" y="2897953"/>
            <a:ext cx="7123647" cy="6854061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7" hasCustomPrompt="1"/>
          </p:nvPr>
        </p:nvSpPr>
        <p:spPr>
          <a:xfrm>
            <a:off x="691709" y="2897953"/>
            <a:ext cx="8092395" cy="68540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710400" y="324000"/>
            <a:ext cx="1248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2464250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691050" y="2897952"/>
            <a:ext cx="7084281" cy="6854061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8806864" y="2911997"/>
            <a:ext cx="8092395" cy="68400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710400" y="324000"/>
            <a:ext cx="1248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125227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400" y="968400"/>
            <a:ext cx="16184229" cy="87836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608990" indent="-303602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36513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710402" y="968400"/>
            <a:ext cx="16184228" cy="878361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061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1"/>
            <a:ext cx="1248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608990" indent="-303602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51997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0"/>
            <a:ext cx="1248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402" y="2043896"/>
            <a:ext cx="16184228" cy="77081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62919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0"/>
            <a:ext cx="1248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400" y="2905352"/>
            <a:ext cx="16184229" cy="6846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05334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710400" y="1470968"/>
            <a:ext cx="16184229" cy="828143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1"/>
            <a:ext cx="1248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pt-BR" sz="4050" b="1" cap="none" baseline="0" dirty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385715" marR="0" lvl="0" indent="-385715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tabLst/>
            </a:pPr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216173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0"/>
            <a:ext cx="1248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pt-BR" sz="4050" b="1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385715" marR="0" lvl="0" indent="-385715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tabLst/>
            </a:pPr>
            <a:r>
              <a:rPr lang="pt-BR" dirty="0"/>
              <a:t>&lt;Título do slide&gt;</a:t>
            </a:r>
          </a:p>
          <a:p>
            <a:pPr marL="385715" marR="0" lvl="0" indent="-385715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tabLst/>
            </a:pPr>
            <a:r>
              <a:rPr lang="pt-BR" dirty="0"/>
              <a:t>&lt;Título do slide&gt;</a:t>
            </a:r>
          </a:p>
        </p:txBody>
      </p:sp>
      <p:sp>
        <p:nvSpPr>
          <p:cNvPr id="5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710402" y="2020648"/>
            <a:ext cx="16184228" cy="773136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59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0"/>
            <a:ext cx="1248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1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  <p:sp>
        <p:nvSpPr>
          <p:cNvPr id="5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710402" y="2897951"/>
            <a:ext cx="16184228" cy="68540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405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0"/>
            <a:ext cx="18249900" cy="10287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704" y="491250"/>
            <a:ext cx="1440160" cy="25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6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  <p:sldLayoutId id="2147484411" r:id="rId12"/>
    <p:sldLayoutId id="2147484412" r:id="rId13"/>
    <p:sldLayoutId id="2147484413" r:id="rId14"/>
    <p:sldLayoutId id="2147484414" r:id="rId15"/>
    <p:sldLayoutId id="2147484415" r:id="rId16"/>
    <p:sldLayoutId id="2147484416" r:id="rId17"/>
    <p:sldLayoutId id="2147484417" r:id="rId1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5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5pPr>
      <a:lvl6pPr marL="514287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6pPr>
      <a:lvl7pPr marL="1028573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7pPr>
      <a:lvl8pPr marL="1542859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8pPr>
      <a:lvl9pPr marL="2057144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9pPr>
    </p:titleStyle>
    <p:bodyStyle>
      <a:lvl1pPr marL="385715" indent="-38571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715" indent="-32142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716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0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49" kern="1200">
          <a:solidFill>
            <a:schemeClr val="tx1"/>
          </a:solidFill>
          <a:latin typeface="+mn-lt"/>
          <a:ea typeface="+mn-ea"/>
          <a:cs typeface="+mn-cs"/>
        </a:defRPr>
      </a:lvl4pPr>
      <a:lvl5pPr marL="2314289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49" kern="1200">
          <a:solidFill>
            <a:schemeClr val="tx1"/>
          </a:solidFill>
          <a:latin typeface="+mn-lt"/>
          <a:ea typeface="+mn-ea"/>
          <a:cs typeface="+mn-cs"/>
        </a:defRPr>
      </a:lvl5pPr>
      <a:lvl6pPr marL="2828574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6pPr>
      <a:lvl7pPr marL="3342860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7pPr>
      <a:lvl8pPr marL="3857147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8pPr>
      <a:lvl9pPr marL="4371432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1pPr>
      <a:lvl2pPr marL="514287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2pPr>
      <a:lvl3pPr marL="1028573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3pPr>
      <a:lvl4pPr marL="154285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5pPr>
      <a:lvl6pPr marL="2571431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308571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2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411428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07">
          <p15:clr>
            <a:srgbClr val="F26B43"/>
          </p15:clr>
        </p15:guide>
        <p15:guide id="2" pos="5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4.emf"/><Relationship Id="rId5" Type="http://schemas.openxmlformats.org/officeDocument/2006/relationships/image" Target="../media/image9.svg"/><Relationship Id="rId10" Type="http://schemas.openxmlformats.org/officeDocument/2006/relationships/hyperlink" Target="https://adioma.com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4.emf"/><Relationship Id="rId5" Type="http://schemas.openxmlformats.org/officeDocument/2006/relationships/image" Target="../media/image9.svg"/><Relationship Id="rId10" Type="http://schemas.openxmlformats.org/officeDocument/2006/relationships/hyperlink" Target="https://adioma.com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4.emf"/><Relationship Id="rId5" Type="http://schemas.openxmlformats.org/officeDocument/2006/relationships/image" Target="../media/image9.svg"/><Relationship Id="rId10" Type="http://schemas.openxmlformats.org/officeDocument/2006/relationships/hyperlink" Target="https://adioma.com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emf"/><Relationship Id="rId7" Type="http://schemas.openxmlformats.org/officeDocument/2006/relationships/image" Target="../media/image35.svg"/><Relationship Id="rId2" Type="http://schemas.openxmlformats.org/officeDocument/2006/relationships/hyperlink" Target="https://adioma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svg"/><Relationship Id="rId3" Type="http://schemas.openxmlformats.org/officeDocument/2006/relationships/image" Target="../media/image14.emf"/><Relationship Id="rId7" Type="http://schemas.openxmlformats.org/officeDocument/2006/relationships/image" Target="../media/image43.svg"/><Relationship Id="rId12" Type="http://schemas.openxmlformats.org/officeDocument/2006/relationships/image" Target="../media/image34.png"/><Relationship Id="rId2" Type="http://schemas.openxmlformats.org/officeDocument/2006/relationships/hyperlink" Target="https://adioma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4.emf"/><Relationship Id="rId5" Type="http://schemas.openxmlformats.org/officeDocument/2006/relationships/image" Target="../media/image9.svg"/><Relationship Id="rId10" Type="http://schemas.openxmlformats.org/officeDocument/2006/relationships/hyperlink" Target="https://adioma.com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52.jpeg"/><Relationship Id="rId7" Type="http://schemas.openxmlformats.org/officeDocument/2006/relationships/diagramLayout" Target="../diagrams/layout4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5" Type="http://schemas.openxmlformats.org/officeDocument/2006/relationships/image" Target="../media/image54.jpeg"/><Relationship Id="rId10" Type="http://schemas.microsoft.com/office/2007/relationships/diagramDrawing" Target="../diagrams/drawing4.xml"/><Relationship Id="rId4" Type="http://schemas.openxmlformats.org/officeDocument/2006/relationships/image" Target="../media/image53.jpeg"/><Relationship Id="rId9" Type="http://schemas.openxmlformats.org/officeDocument/2006/relationships/diagramColors" Target="../diagrams/colors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56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7.png"/><Relationship Id="rId9" Type="http://schemas.microsoft.com/office/2007/relationships/diagramDrawing" Target="../diagrams/drawing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svg"/><Relationship Id="rId7" Type="http://schemas.openxmlformats.org/officeDocument/2006/relationships/image" Target="../media/image61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59.sv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41191" y="1615108"/>
            <a:ext cx="15303524" cy="3096344"/>
          </a:xfrm>
        </p:spPr>
        <p:txBody>
          <a:bodyPr/>
          <a:lstStyle/>
          <a:p>
            <a:r>
              <a:rPr lang="pt-BR" dirty="0"/>
              <a:t>Estratégias de Marketing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1141191" y="4999045"/>
            <a:ext cx="15303500" cy="3889375"/>
          </a:xfrm>
        </p:spPr>
        <p:txBody>
          <a:bodyPr/>
          <a:lstStyle/>
          <a:p>
            <a:r>
              <a:rPr lang="pt-BR" dirty="0"/>
              <a:t>Profa. Me. Alessandra H. V. Miyazaki</a:t>
            </a:r>
          </a:p>
        </p:txBody>
      </p:sp>
    </p:spTree>
    <p:extLst>
      <p:ext uri="{BB962C8B-B14F-4D97-AF65-F5344CB8AC3E}">
        <p14:creationId xmlns:p14="http://schemas.microsoft.com/office/powerpoint/2010/main" val="55546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33497AAC-B90E-4176-B0A9-87F55CB3EBCE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eaLnBrk="1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</a:defRPr>
            </a:lvl1pPr>
            <a:lvl2pPr marL="205359" indent="0" algn="just" eaLnBrk="1" hangingPunct="1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>
                <a:latin typeface="+mn-lt"/>
                <a:cs typeface="+mn-cs"/>
              </a:defRPr>
            </a:lvl2pPr>
            <a:lvl3pPr marL="1285716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24">
                <a:latin typeface="+mn-lt"/>
                <a:cs typeface="+mn-cs"/>
              </a:defRPr>
            </a:lvl3pPr>
            <a:lvl4pPr marL="1800000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24">
                <a:latin typeface="+mn-lt"/>
                <a:cs typeface="+mn-cs"/>
              </a:defRPr>
            </a:lvl4pPr>
            <a:lvl5pPr marL="2314289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2024">
                <a:latin typeface="+mn-lt"/>
                <a:cs typeface="+mn-cs"/>
              </a:defRPr>
            </a:lvl5pPr>
            <a:lvl6pPr marL="2828574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6pPr>
            <a:lvl7pPr marL="3342860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7pPr>
            <a:lvl8pPr marL="3857147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8pPr>
            <a:lvl9pPr marL="4371432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9pPr>
          </a:lstStyle>
          <a:p>
            <a:pPr algn="ctr"/>
            <a:r>
              <a:rPr lang="pt-BR" sz="6000" dirty="0">
                <a:solidFill>
                  <a:schemeClr val="tx2"/>
                </a:solidFill>
                <a:cs typeface="Calibri" panose="020F0502020204030204" pitchFamily="34" charset="0"/>
              </a:rPr>
              <a:t>MARKETING É UM EXERCÍCIO DE ALTERIDADE</a:t>
            </a:r>
          </a:p>
        </p:txBody>
      </p:sp>
    </p:spTree>
    <p:extLst>
      <p:ext uri="{BB962C8B-B14F-4D97-AF65-F5344CB8AC3E}">
        <p14:creationId xmlns:p14="http://schemas.microsoft.com/office/powerpoint/2010/main" val="11255205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C425A9A-E4CA-4ACD-8AAB-E0220F596A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9" r="-1509"/>
          <a:stretch/>
        </p:blipFill>
        <p:spPr/>
      </p:pic>
    </p:spTree>
    <p:extLst>
      <p:ext uri="{BB962C8B-B14F-4D97-AF65-F5344CB8AC3E}">
        <p14:creationId xmlns:p14="http://schemas.microsoft.com/office/powerpoint/2010/main" val="2970390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8961"/>
          <a:stretch>
            <a:fillRect/>
          </a:stretch>
        </p:blipFill>
        <p:spPr>
          <a:xfrm>
            <a:off x="2286000" y="1285875"/>
            <a:ext cx="13716000" cy="771525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286000" y="5210998"/>
            <a:ext cx="5466936" cy="2335221"/>
          </a:xfrm>
          <a:prstGeom prst="rect">
            <a:avLst/>
          </a:prstGeom>
          <a:solidFill>
            <a:srgbClr val="98DB41"/>
          </a:solidFill>
        </p:spPr>
        <p:txBody>
          <a:bodyPr/>
          <a:lstStyle/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624927" y="6599446"/>
            <a:ext cx="4641048" cy="1993147"/>
            <a:chOff x="0" y="0"/>
            <a:chExt cx="1629778" cy="6999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9778" cy="699925"/>
            </a:xfrm>
            <a:custGeom>
              <a:avLst/>
              <a:gdLst/>
              <a:ahLst/>
              <a:cxnLst/>
              <a:rect l="l" t="t" r="r" b="b"/>
              <a:pathLst>
                <a:path w="1629778" h="699925">
                  <a:moveTo>
                    <a:pt x="0" y="0"/>
                  </a:moveTo>
                  <a:lnTo>
                    <a:pt x="1629778" y="0"/>
                  </a:lnTo>
                  <a:lnTo>
                    <a:pt x="1629778" y="699925"/>
                  </a:lnTo>
                  <a:lnTo>
                    <a:pt x="0" y="699925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914D"/>
              </a:solidFill>
            </a:ln>
          </p:spPr>
          <p:txBody>
            <a:bodyPr/>
            <a:lstStyle/>
            <a:p>
              <a:endParaRPr lang="pt-B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 defTabSz="685800" fontAlgn="auto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</a:pPr>
              <a:endParaRPr sz="1350" dirty="0">
                <a:solidFill>
                  <a:prstClr val="black"/>
                </a:solidFill>
                <a:latin typeface="Calibri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24926" y="1786693"/>
            <a:ext cx="9955082" cy="453792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571270" y="6592865"/>
            <a:ext cx="5008739" cy="1999727"/>
            <a:chOff x="0" y="0"/>
            <a:chExt cx="1758899" cy="7022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8899" cy="702236"/>
            </a:xfrm>
            <a:custGeom>
              <a:avLst/>
              <a:gdLst/>
              <a:ahLst/>
              <a:cxnLst/>
              <a:rect l="l" t="t" r="r" b="b"/>
              <a:pathLst>
                <a:path w="1758899" h="702236">
                  <a:moveTo>
                    <a:pt x="0" y="0"/>
                  </a:moveTo>
                  <a:lnTo>
                    <a:pt x="1758899" y="0"/>
                  </a:lnTo>
                  <a:lnTo>
                    <a:pt x="1758899" y="702236"/>
                  </a:lnTo>
                  <a:lnTo>
                    <a:pt x="0" y="702236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98DB41"/>
              </a:solidFill>
            </a:ln>
          </p:spPr>
          <p:txBody>
            <a:bodyPr/>
            <a:lstStyle/>
            <a:p>
              <a:endParaRPr lang="pt-B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 defTabSz="685800" fontAlgn="auto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</a:pPr>
              <a:endParaRPr sz="1350" dirty="0">
                <a:solidFill>
                  <a:prstClr val="black"/>
                </a:solidFill>
                <a:latin typeface="Calibri"/>
                <a:cs typeface="Calibri" panose="020F0502020204030204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33605" y="6666310"/>
            <a:ext cx="3807098" cy="178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85800" fontAlgn="auto">
              <a:lnSpc>
                <a:spcPts val="3401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24" dirty="0">
                <a:solidFill>
                  <a:srgbClr val="FF91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</a:t>
            </a:r>
          </a:p>
          <a:p>
            <a:pPr defTabSz="685800" fontAlgn="auto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Sintomas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ansiedade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sintomas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ansiedade</a:t>
            </a:r>
            <a:endParaRPr lang="en-US" sz="14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fontAlgn="auto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Crise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ansiedade</a:t>
            </a:r>
            <a:endParaRPr lang="en-US" sz="14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fontAlgn="auto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Depressão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(antes de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estresse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685800" fontAlgn="auto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ansiedade</a:t>
            </a:r>
            <a:endParaRPr lang="en-US" sz="14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fontAlgn="auto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controlar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ansiedade</a:t>
            </a:r>
            <a:endParaRPr lang="en-US" sz="14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57526" y="4633096"/>
            <a:ext cx="548069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85800" fontAlgn="auto">
              <a:lnSpc>
                <a:spcPts val="7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defTabSz="685800" fontAlgn="auto">
              <a:lnSpc>
                <a:spcPts val="7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57526" y="3941438"/>
            <a:ext cx="5480699" cy="56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85800" fontAlgn="auto">
              <a:lnSpc>
                <a:spcPts val="458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525" dirty="0">
                <a:solidFill>
                  <a:srgbClr val="FF91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PASSO 2: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13095" y="6695449"/>
            <a:ext cx="434233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defTabSz="685800" fontAlgn="auto">
              <a:lnSpc>
                <a:spcPts val="3037"/>
              </a:lnSpc>
              <a:spcAft>
                <a:spcPts val="0"/>
              </a:spcAft>
            </a:pPr>
            <a:r>
              <a:rPr lang="en-US" sz="2024" dirty="0" err="1">
                <a:solidFill>
                  <a:srgbClr val="98D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Aumento</a:t>
            </a:r>
            <a:r>
              <a:rPr lang="en-US" sz="2024" dirty="0">
                <a:solidFill>
                  <a:srgbClr val="98D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24" dirty="0" err="1">
                <a:solidFill>
                  <a:srgbClr val="98D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repentino</a:t>
            </a:r>
            <a:endParaRPr lang="en-US" sz="2024" dirty="0">
              <a:solidFill>
                <a:srgbClr val="98DB4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 fontAlgn="auto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Crise de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ansiedade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coletiva</a:t>
            </a:r>
            <a:endParaRPr lang="en-US" sz="14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 fontAlgn="auto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Remédio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ansiedade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emagrece</a:t>
            </a:r>
            <a:endParaRPr lang="en-US" sz="14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 fontAlgn="auto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Remédio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ansiedade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precisa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receita</a:t>
            </a:r>
            <a:endParaRPr lang="en-US" sz="14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defTabSz="685800" fontAlgn="auto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abusivo</a:t>
            </a:r>
            <a:r>
              <a:rPr lang="en-US" sz="142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a </a:t>
            </a:r>
            <a:r>
              <a:rPr lang="en-US" sz="142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ansiedade</a:t>
            </a:r>
            <a:endParaRPr lang="en-US" sz="142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5509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90966E79-B896-416C-9069-2DF758643CCB}"/>
              </a:ext>
            </a:extLst>
          </p:cNvPr>
          <p:cNvSpPr/>
          <p:nvPr/>
        </p:nvSpPr>
        <p:spPr bwMode="auto">
          <a:xfrm>
            <a:off x="4514795" y="2191172"/>
            <a:ext cx="244809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Análise Ambiental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A319D-C121-4921-903B-7A6FF157A2B0}"/>
              </a:ext>
            </a:extLst>
          </p:cNvPr>
          <p:cNvSpPr/>
          <p:nvPr/>
        </p:nvSpPr>
        <p:spPr bwMode="auto">
          <a:xfrm>
            <a:off x="4493835" y="3487316"/>
            <a:ext cx="249001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Segmentação e público-alvo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46C8C7A-3A37-40EF-9D3D-EB409B3CB1AC}"/>
              </a:ext>
            </a:extLst>
          </p:cNvPr>
          <p:cNvSpPr/>
          <p:nvPr/>
        </p:nvSpPr>
        <p:spPr bwMode="auto">
          <a:xfrm>
            <a:off x="4479980" y="4800956"/>
            <a:ext cx="251772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BDCE7B2-1463-4DFE-9390-620F6F903B60}"/>
              </a:ext>
            </a:extLst>
          </p:cNvPr>
          <p:cNvSpPr/>
          <p:nvPr/>
        </p:nvSpPr>
        <p:spPr bwMode="auto">
          <a:xfrm>
            <a:off x="4514795" y="6114596"/>
            <a:ext cx="244809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Def. Composto de Marketing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B17CE540-2F56-4D4E-B6E1-40427B0EDBDE}"/>
              </a:ext>
            </a:extLst>
          </p:cNvPr>
          <p:cNvSpPr/>
          <p:nvPr/>
        </p:nvSpPr>
        <p:spPr bwMode="auto">
          <a:xfrm>
            <a:off x="4479980" y="7428236"/>
            <a:ext cx="251772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Ativação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A5821B-FCC9-43A0-AA7F-FE28902BE52D}"/>
              </a:ext>
            </a:extLst>
          </p:cNvPr>
          <p:cNvSpPr/>
          <p:nvPr/>
        </p:nvSpPr>
        <p:spPr bwMode="auto">
          <a:xfrm>
            <a:off x="4463481" y="8695617"/>
            <a:ext cx="2550725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Controle e Retroalimentação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A789A6D-A418-4915-8AF4-CAE4EEB0F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Marketing</a:t>
            </a:r>
          </a:p>
        </p:txBody>
      </p:sp>
    </p:spTree>
    <p:extLst>
      <p:ext uri="{BB962C8B-B14F-4D97-AF65-F5344CB8AC3E}">
        <p14:creationId xmlns:p14="http://schemas.microsoft.com/office/powerpoint/2010/main" val="1547593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90EEB41B-0D55-4DA3-8472-A315F609B6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8867" t="13850" r="7638" b="13440"/>
          <a:stretch/>
        </p:blipFill>
        <p:spPr>
          <a:xfrm>
            <a:off x="709613" y="2191172"/>
            <a:ext cx="16184562" cy="75608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D5DD0BC-98DE-4E62-845B-143B29214378}"/>
              </a:ext>
            </a:extLst>
          </p:cNvPr>
          <p:cNvSpPr txBox="1"/>
          <p:nvPr/>
        </p:nvSpPr>
        <p:spPr>
          <a:xfrm>
            <a:off x="4175448" y="9752013"/>
            <a:ext cx="767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Tagcloud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criado a partir do texto da apostila de Marketing Estratégico – item 5.3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66697E-8519-4219-8D2D-150EE940F0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0"/>
            <a:ext cx="12480000" cy="1196400"/>
          </a:xfrm>
        </p:spPr>
        <p:txBody>
          <a:bodyPr/>
          <a:lstStyle/>
          <a:p>
            <a:r>
              <a:rPr lang="pt-BR" dirty="0">
                <a:sym typeface="Helvetica Light"/>
              </a:rPr>
              <a:t>MÉTRICAS DE MARKETING:</a:t>
            </a:r>
          </a:p>
          <a:p>
            <a:r>
              <a:rPr lang="pt-BR" dirty="0">
                <a:sym typeface="Helvetica Light"/>
              </a:rPr>
              <a:t>Mensurar é estratégico; quantificar é tático</a:t>
            </a:r>
          </a:p>
        </p:txBody>
      </p:sp>
    </p:spTree>
    <p:extLst>
      <p:ext uri="{BB962C8B-B14F-4D97-AF65-F5344CB8AC3E}">
        <p14:creationId xmlns:p14="http://schemas.microsoft.com/office/powerpoint/2010/main" val="18870056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86000" y="5210998"/>
            <a:ext cx="5466936" cy="2335221"/>
          </a:xfrm>
          <a:prstGeom prst="rect">
            <a:avLst/>
          </a:prstGeom>
          <a:solidFill>
            <a:srgbClr val="98DB41"/>
          </a:solidFill>
        </p:spPr>
        <p:txBody>
          <a:bodyPr/>
          <a:lstStyle/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509042" y="1752126"/>
            <a:ext cx="7601151" cy="3854902"/>
            <a:chOff x="0" y="0"/>
            <a:chExt cx="2425224" cy="1229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25224" cy="1229945"/>
            </a:xfrm>
            <a:custGeom>
              <a:avLst/>
              <a:gdLst/>
              <a:ahLst/>
              <a:cxnLst/>
              <a:rect l="l" t="t" r="r" b="b"/>
              <a:pathLst>
                <a:path w="2425224" h="1229945">
                  <a:moveTo>
                    <a:pt x="0" y="0"/>
                  </a:moveTo>
                  <a:lnTo>
                    <a:pt x="2425224" y="0"/>
                  </a:lnTo>
                  <a:lnTo>
                    <a:pt x="2425224" y="1229945"/>
                  </a:lnTo>
                  <a:lnTo>
                    <a:pt x="0" y="1229945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98DB41"/>
              </a:solidFill>
            </a:ln>
          </p:spPr>
          <p:txBody>
            <a:bodyPr/>
            <a:lstStyle/>
            <a:p>
              <a:endParaRPr lang="pt-B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 defTabSz="685800" fontAlgn="auto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sz="1350" dirty="0">
                <a:solidFill>
                  <a:prstClr val="black"/>
                </a:solidFill>
                <a:latin typeface="Calibri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7526" y="4633096"/>
            <a:ext cx="5480699" cy="95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85800" fontAlgn="auto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MÉTRICAS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90384" y="1895252"/>
            <a:ext cx="677057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Taxa de clique (CTR -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impressões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Taxa de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abertura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(Open rate -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poderiam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aberto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Taxa de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conversão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(Conversion rate -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pessoas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fizeram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ação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quantidade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total que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poderia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feito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Bounce Rate % 30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segundos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sessão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interação</a:t>
            </a:r>
            <a:endParaRPr lang="en-US" sz="189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Monthly Recurring Revenue (MRR)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x 1200: 1.200.000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Churn 3% - 3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 revenue churn - 3.600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Taxa de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recompra</a:t>
            </a:r>
            <a:endParaRPr lang="en-US" sz="1898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509042" y="5799039"/>
            <a:ext cx="7601151" cy="2735837"/>
            <a:chOff x="0" y="0"/>
            <a:chExt cx="2425224" cy="8728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5224" cy="872897"/>
            </a:xfrm>
            <a:custGeom>
              <a:avLst/>
              <a:gdLst/>
              <a:ahLst/>
              <a:cxnLst/>
              <a:rect l="l" t="t" r="r" b="b"/>
              <a:pathLst>
                <a:path w="2425224" h="872897">
                  <a:moveTo>
                    <a:pt x="0" y="0"/>
                  </a:moveTo>
                  <a:lnTo>
                    <a:pt x="2425224" y="0"/>
                  </a:lnTo>
                  <a:lnTo>
                    <a:pt x="2425224" y="872897"/>
                  </a:lnTo>
                  <a:lnTo>
                    <a:pt x="0" y="872897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914D"/>
              </a:solidFill>
            </a:ln>
          </p:spPr>
          <p:txBody>
            <a:bodyPr/>
            <a:lstStyle/>
            <a:p>
              <a:endParaRPr lang="pt-B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 defTabSz="685800" fontAlgn="auto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sz="1350" dirty="0">
                <a:solidFill>
                  <a:prstClr val="black"/>
                </a:solidFill>
                <a:latin typeface="Calibri"/>
                <a:cs typeface="Calibri" panose="020F0502020204030204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790383" y="5921828"/>
            <a:ext cx="6338342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Lead (CPL) - R$ 5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lead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qualificado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- 10% = R$ 50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conversão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R$ 50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CPP (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Pedido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aquisição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(CAC)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MQL/SQL - </a:t>
            </a:r>
            <a:r>
              <a:rPr lang="en-US" sz="1898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passado</a:t>
            </a: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pela URA</a:t>
            </a:r>
          </a:p>
          <a:p>
            <a:pPr marL="409903" lvl="1" indent="-204952" defTabSz="685800" fontAlgn="auto">
              <a:lnSpc>
                <a:spcPts val="2848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98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CPA (8%)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57527" y="5967289"/>
            <a:ext cx="3368999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85800" fontAlgn="auto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US" sz="195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5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comuns</a:t>
            </a:r>
            <a:r>
              <a:rPr lang="en-US" sz="195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1950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importantes</a:t>
            </a:r>
            <a:endParaRPr lang="en-US" sz="1950" dirty="0">
              <a:solidFill>
                <a:srgbClr val="19191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22943" y="8656797"/>
            <a:ext cx="9918278" cy="1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85800" fontAlgn="auto">
              <a:lnSpc>
                <a:spcPts val="1073"/>
              </a:lnSpc>
              <a:spcAft>
                <a:spcPts val="0"/>
              </a:spcAft>
              <a:defRPr/>
            </a:pP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SA, P. R. G.; LIMA, V. M. </a:t>
            </a:r>
            <a:r>
              <a:rPr lang="en-US" sz="825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Comunicação</a:t>
            </a: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825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Planejamento</a:t>
            </a: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825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Convergência</a:t>
            </a: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825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midias</a:t>
            </a: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Rio de Janeiro: FGV, 2018.</a:t>
            </a:r>
          </a:p>
        </p:txBody>
      </p:sp>
    </p:spTree>
    <p:extLst>
      <p:ext uri="{BB962C8B-B14F-4D97-AF65-F5344CB8AC3E}">
        <p14:creationId xmlns:p14="http://schemas.microsoft.com/office/powerpoint/2010/main" val="3592051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C2CABE-763D-4754-BA86-45B88EBE7D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Principais tendências (W. Longo)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6E54F4A-7E26-4DAC-ADD9-01D1C23903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pt-BR" sz="4000" b="1" dirty="0" err="1">
                <a:latin typeface="+mn-lt"/>
                <a:cs typeface="Calibri" panose="020F0502020204030204" pitchFamily="34" charset="0"/>
              </a:rPr>
              <a:t>Tensionalidade</a:t>
            </a:r>
            <a:endParaRPr lang="pt-BR" sz="4000" b="1" dirty="0">
              <a:latin typeface="+mn-lt"/>
              <a:cs typeface="Calibri" panose="020F050202020403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pt-BR" sz="4000" b="1" dirty="0">
                <a:latin typeface="+mn-lt"/>
                <a:cs typeface="Calibri" panose="020F0502020204030204" pitchFamily="34" charset="0"/>
              </a:rPr>
              <a:t>Efemeridade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pt-BR" sz="4000" b="1" dirty="0">
                <a:latin typeface="+mn-lt"/>
                <a:cs typeface="Calibri" panose="020F0502020204030204" pitchFamily="34" charset="0"/>
              </a:rPr>
              <a:t>Complexidade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pt-BR" sz="4000" b="1" dirty="0">
                <a:latin typeface="+mn-lt"/>
                <a:cs typeface="Calibri" panose="020F0502020204030204" pitchFamily="34" charset="0"/>
              </a:rPr>
              <a:t>Mutualidade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pt-BR" sz="4000" b="1" dirty="0">
                <a:latin typeface="+mn-lt"/>
                <a:cs typeface="Calibri" panose="020F0502020204030204" pitchFamily="34" charset="0"/>
              </a:rPr>
              <a:t>Sincronicidade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pt-BR" sz="4000" b="1" dirty="0">
                <a:latin typeface="+mn-lt"/>
                <a:cs typeface="Calibri" panose="020F0502020204030204" pitchFamily="34" charset="0"/>
              </a:rPr>
              <a:t>Multiplicidade</a:t>
            </a:r>
          </a:p>
        </p:txBody>
      </p:sp>
    </p:spTree>
    <p:extLst>
      <p:ext uri="{BB962C8B-B14F-4D97-AF65-F5344CB8AC3E}">
        <p14:creationId xmlns:p14="http://schemas.microsoft.com/office/powerpoint/2010/main" val="209611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190F0662-2409-4B69-8AA8-85AE91D6E3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0" r="-720"/>
          <a:stretch/>
        </p:blipFill>
        <p:spPr/>
      </p:pic>
    </p:spTree>
    <p:extLst>
      <p:ext uri="{BB962C8B-B14F-4D97-AF65-F5344CB8AC3E}">
        <p14:creationId xmlns:p14="http://schemas.microsoft.com/office/powerpoint/2010/main" val="255502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AD9D3B-2482-4D55-B9BB-7212FBC0D3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Marketing Estratégico</a:t>
            </a:r>
          </a:p>
        </p:txBody>
      </p:sp>
      <p:sp>
        <p:nvSpPr>
          <p:cNvPr id="4" name="Fluxograma: Decisão 3">
            <a:extLst>
              <a:ext uri="{FF2B5EF4-FFF2-40B4-BE49-F238E27FC236}">
                <a16:creationId xmlns:a16="http://schemas.microsoft.com/office/drawing/2014/main" id="{EA7F7B65-2CA0-46F7-AB2C-B6535C9C05A6}"/>
              </a:ext>
            </a:extLst>
          </p:cNvPr>
          <p:cNvSpPr/>
          <p:nvPr/>
        </p:nvSpPr>
        <p:spPr>
          <a:xfrm>
            <a:off x="2951313" y="4063381"/>
            <a:ext cx="2516697" cy="2707469"/>
          </a:xfrm>
          <a:prstGeom prst="flowChartDecision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</a:p>
        </p:txBody>
      </p:sp>
      <p:sp>
        <p:nvSpPr>
          <p:cNvPr id="14" name="Fluxograma: Decisão 13">
            <a:extLst>
              <a:ext uri="{FF2B5EF4-FFF2-40B4-BE49-F238E27FC236}">
                <a16:creationId xmlns:a16="http://schemas.microsoft.com/office/drawing/2014/main" id="{23E03C66-A04D-4953-BDFB-4E63C46E1D11}"/>
              </a:ext>
            </a:extLst>
          </p:cNvPr>
          <p:cNvSpPr/>
          <p:nvPr/>
        </p:nvSpPr>
        <p:spPr>
          <a:xfrm>
            <a:off x="6192867" y="4092216"/>
            <a:ext cx="2516697" cy="2707469"/>
          </a:xfrm>
          <a:prstGeom prst="flowChartDecision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sp>
        <p:nvSpPr>
          <p:cNvPr id="15" name="Fluxograma: Decisão 14">
            <a:extLst>
              <a:ext uri="{FF2B5EF4-FFF2-40B4-BE49-F238E27FC236}">
                <a16:creationId xmlns:a16="http://schemas.microsoft.com/office/drawing/2014/main" id="{672DC503-073B-4941-B63A-07F985A8661D}"/>
              </a:ext>
            </a:extLst>
          </p:cNvPr>
          <p:cNvSpPr/>
          <p:nvPr/>
        </p:nvSpPr>
        <p:spPr>
          <a:xfrm>
            <a:off x="9434421" y="4092216"/>
            <a:ext cx="2516697" cy="2707469"/>
          </a:xfrm>
          <a:prstGeom prst="flowChartDecisi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6" name="Fluxograma: Decisão 15">
            <a:extLst>
              <a:ext uri="{FF2B5EF4-FFF2-40B4-BE49-F238E27FC236}">
                <a16:creationId xmlns:a16="http://schemas.microsoft.com/office/drawing/2014/main" id="{A766EE7B-46BB-498F-AD37-A7F59D935248}"/>
              </a:ext>
            </a:extLst>
          </p:cNvPr>
          <p:cNvSpPr/>
          <p:nvPr/>
        </p:nvSpPr>
        <p:spPr>
          <a:xfrm>
            <a:off x="12675976" y="4092216"/>
            <a:ext cx="2516697" cy="2707469"/>
          </a:xfrm>
          <a:prstGeom prst="flowChartDecisi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21879C-24BA-4CBF-8355-CE8DF41E5039}"/>
              </a:ext>
            </a:extLst>
          </p:cNvPr>
          <p:cNvSpPr txBox="1"/>
          <p:nvPr/>
        </p:nvSpPr>
        <p:spPr>
          <a:xfrm>
            <a:off x="3338973" y="3256043"/>
            <a:ext cx="174137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50" b="1" dirty="0">
                <a:latin typeface="+mj-lt"/>
                <a:cs typeface="Calibri" panose="020F0502020204030204" pitchFamily="34" charset="0"/>
              </a:rPr>
              <a:t>Valioso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A79805-C86C-4FB8-AB68-5DDBACBAFE67}"/>
              </a:ext>
            </a:extLst>
          </p:cNvPr>
          <p:cNvSpPr txBox="1"/>
          <p:nvPr/>
        </p:nvSpPr>
        <p:spPr>
          <a:xfrm>
            <a:off x="6799677" y="3256044"/>
            <a:ext cx="118981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50" b="1" dirty="0">
                <a:latin typeface="+mj-lt"/>
                <a:cs typeface="Calibri" panose="020F0502020204030204" pitchFamily="34" charset="0"/>
              </a:rPr>
              <a:t>Raro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5D5C56-DB21-4E94-ADE2-A1A293958F28}"/>
              </a:ext>
            </a:extLst>
          </p:cNvPr>
          <p:cNvSpPr txBox="1"/>
          <p:nvPr/>
        </p:nvSpPr>
        <p:spPr>
          <a:xfrm>
            <a:off x="9360613" y="2798685"/>
            <a:ext cx="258743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50" b="1" dirty="0">
                <a:latin typeface="+mj-lt"/>
                <a:cs typeface="Calibri" panose="020F0502020204030204" pitchFamily="34" charset="0"/>
              </a:rPr>
              <a:t>Difícil de Imitar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E63BDD-B241-42EE-B9ED-E32EB7E74584}"/>
              </a:ext>
            </a:extLst>
          </p:cNvPr>
          <p:cNvSpPr txBox="1"/>
          <p:nvPr/>
        </p:nvSpPr>
        <p:spPr>
          <a:xfrm>
            <a:off x="11808200" y="2753387"/>
            <a:ext cx="40324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50" b="1" dirty="0">
                <a:latin typeface="+mj-lt"/>
                <a:cs typeface="Calibri" panose="020F0502020204030204" pitchFamily="34" charset="0"/>
              </a:rPr>
              <a:t>Permeia a organização</a:t>
            </a:r>
          </a:p>
        </p:txBody>
      </p:sp>
    </p:spTree>
    <p:extLst>
      <p:ext uri="{BB962C8B-B14F-4D97-AF65-F5344CB8AC3E}">
        <p14:creationId xmlns:p14="http://schemas.microsoft.com/office/powerpoint/2010/main" val="2876677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13448DE-7317-4FA8-B22F-A86D3C308CCD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eaLnBrk="1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</a:defRPr>
            </a:lvl1pPr>
            <a:lvl2pPr marL="205359" indent="0" algn="just" eaLnBrk="1" hangingPunct="1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>
                <a:latin typeface="+mn-lt"/>
                <a:cs typeface="+mn-cs"/>
              </a:defRPr>
            </a:lvl2pPr>
            <a:lvl3pPr marL="1285716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24">
                <a:latin typeface="+mn-lt"/>
                <a:cs typeface="+mn-cs"/>
              </a:defRPr>
            </a:lvl3pPr>
            <a:lvl4pPr marL="1800000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24">
                <a:latin typeface="+mn-lt"/>
                <a:cs typeface="+mn-cs"/>
              </a:defRPr>
            </a:lvl4pPr>
            <a:lvl5pPr marL="2314289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2024">
                <a:latin typeface="+mn-lt"/>
                <a:cs typeface="+mn-cs"/>
              </a:defRPr>
            </a:lvl5pPr>
            <a:lvl6pPr marL="2828574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6pPr>
            <a:lvl7pPr marL="3342860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7pPr>
            <a:lvl8pPr marL="3857147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8pPr>
            <a:lvl9pPr marL="4371432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9pPr>
          </a:lstStyle>
          <a:p>
            <a:pPr algn="ctr"/>
            <a:r>
              <a:rPr lang="pt-BR" sz="6000" dirty="0">
                <a:solidFill>
                  <a:schemeClr val="tx2"/>
                </a:solidFill>
                <a:cs typeface="Calibri" panose="020F0502020204030204" pitchFamily="34" charset="0"/>
              </a:rPr>
              <a:t>MARKETING É SOBRE SER DIFERENTE!!!</a:t>
            </a:r>
          </a:p>
        </p:txBody>
      </p:sp>
    </p:spTree>
    <p:extLst>
      <p:ext uri="{BB962C8B-B14F-4D97-AF65-F5344CB8AC3E}">
        <p14:creationId xmlns:p14="http://schemas.microsoft.com/office/powerpoint/2010/main" val="294036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7609CD3-D0CE-4AD9-B7AF-B6270890D8BD}"/>
              </a:ext>
            </a:extLst>
          </p:cNvPr>
          <p:cNvSpPr txBox="1"/>
          <p:nvPr/>
        </p:nvSpPr>
        <p:spPr>
          <a:xfrm>
            <a:off x="6695728" y="7879805"/>
            <a:ext cx="4106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>
                <a:latin typeface="Calibri" panose="020F0502020204030204" pitchFamily="34" charset="0"/>
                <a:cs typeface="Calibri" panose="020F0502020204030204" pitchFamily="34" charset="0"/>
              </a:rPr>
              <a:t>* E se for, “A Musa é o Briefing”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9D8AD0F-DB53-4E0C-A747-2CC4B195236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eaLnBrk="1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</a:defRPr>
            </a:lvl1pPr>
            <a:lvl2pPr marL="205359" indent="0" algn="just" eaLnBrk="1" hangingPunct="1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>
                <a:latin typeface="+mn-lt"/>
                <a:cs typeface="+mn-cs"/>
              </a:defRPr>
            </a:lvl2pPr>
            <a:lvl3pPr marL="1285716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24">
                <a:latin typeface="+mn-lt"/>
                <a:cs typeface="+mn-cs"/>
              </a:defRPr>
            </a:lvl3pPr>
            <a:lvl4pPr marL="1800000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24">
                <a:latin typeface="+mn-lt"/>
                <a:cs typeface="+mn-cs"/>
              </a:defRPr>
            </a:lvl4pPr>
            <a:lvl5pPr marL="2314289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2024">
                <a:latin typeface="+mn-lt"/>
                <a:cs typeface="+mn-cs"/>
              </a:defRPr>
            </a:lvl5pPr>
            <a:lvl6pPr marL="2828574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6pPr>
            <a:lvl7pPr marL="3342860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7pPr>
            <a:lvl8pPr marL="3857147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8pPr>
            <a:lvl9pPr marL="4371432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9pPr>
          </a:lstStyle>
          <a:p>
            <a:pPr algn="ctr"/>
            <a:r>
              <a:rPr lang="pt-BR" sz="6000" dirty="0">
                <a:solidFill>
                  <a:schemeClr val="tx2"/>
                </a:solidFill>
                <a:cs typeface="Calibri" panose="020F0502020204030204" pitchFamily="34" charset="0"/>
              </a:rPr>
              <a:t>MARKETING NÃO É PROPAGANDA!*</a:t>
            </a:r>
          </a:p>
        </p:txBody>
      </p:sp>
    </p:spTree>
    <p:extLst>
      <p:ext uri="{BB962C8B-B14F-4D97-AF65-F5344CB8AC3E}">
        <p14:creationId xmlns:p14="http://schemas.microsoft.com/office/powerpoint/2010/main" val="290733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A5C62903-3A24-4DBD-8FD3-66BAF54D5213}"/>
              </a:ext>
            </a:extLst>
          </p:cNvPr>
          <p:cNvSpPr/>
          <p:nvPr/>
        </p:nvSpPr>
        <p:spPr>
          <a:xfrm>
            <a:off x="2447256" y="9535988"/>
            <a:ext cx="648072" cy="467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 descr="Rede">
            <a:extLst>
              <a:ext uri="{FF2B5EF4-FFF2-40B4-BE49-F238E27FC236}">
                <a16:creationId xmlns:a16="http://schemas.microsoft.com/office/drawing/2014/main" id="{1AB43BC9-0D04-4DE6-A843-498E206D6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54" y="1986225"/>
            <a:ext cx="914400" cy="914400"/>
          </a:xfrm>
          <a:prstGeom prst="rect">
            <a:avLst/>
          </a:prstGeom>
        </p:spPr>
      </p:pic>
      <p:pic>
        <p:nvPicPr>
          <p:cNvPr id="6" name="Gráfico 5" descr="Carrinho de compras">
            <a:extLst>
              <a:ext uri="{FF2B5EF4-FFF2-40B4-BE49-F238E27FC236}">
                <a16:creationId xmlns:a16="http://schemas.microsoft.com/office/drawing/2014/main" id="{BCE88DA4-0D0E-40FF-8F65-660EDDF3FE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54" y="4745414"/>
            <a:ext cx="914400" cy="914400"/>
          </a:xfrm>
          <a:prstGeom prst="rect">
            <a:avLst/>
          </a:prstGeom>
        </p:spPr>
      </p:pic>
      <p:pic>
        <p:nvPicPr>
          <p:cNvPr id="8" name="Gráfico 7" descr="Sacola de compras">
            <a:extLst>
              <a:ext uri="{FF2B5EF4-FFF2-40B4-BE49-F238E27FC236}">
                <a16:creationId xmlns:a16="http://schemas.microsoft.com/office/drawing/2014/main" id="{8217CAFD-EAA1-4A3E-A530-0492649C26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254" y="6119815"/>
            <a:ext cx="914400" cy="914400"/>
          </a:xfrm>
          <a:prstGeom prst="rect">
            <a:avLst/>
          </a:prstGeom>
        </p:spPr>
      </p:pic>
      <p:pic>
        <p:nvPicPr>
          <p:cNvPr id="3" name="Gráfico 2" descr="Livros">
            <a:extLst>
              <a:ext uri="{FF2B5EF4-FFF2-40B4-BE49-F238E27FC236}">
                <a16:creationId xmlns:a16="http://schemas.microsoft.com/office/drawing/2014/main" id="{D0C492F5-24C9-4BE9-A7E7-795E513030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254" y="3242066"/>
            <a:ext cx="914400" cy="914400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B7C503-0967-4A2F-AC10-A07831C53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DA1695-68DB-42F6-ACF3-E7C6498FB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443" y="1470968"/>
            <a:ext cx="14735405" cy="8281044"/>
          </a:xfrm>
        </p:spPr>
        <p:txBody>
          <a:bodyPr/>
          <a:lstStyle/>
          <a:p>
            <a:pPr marL="0" indent="0">
              <a:lnSpc>
                <a:spcPct val="300000"/>
              </a:lnSpc>
              <a:buNone/>
            </a:pPr>
            <a:r>
              <a:rPr lang="pt-BR" dirty="0"/>
              <a:t>O QUE É MARKETING... E O QUE NÃO É MARKETING!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HISTÓRIA DO MARKETING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COMPORTAMENTO DO CONSUMIDOR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PROCESSO DE DECISÃO DE COMPRA</a:t>
            </a:r>
          </a:p>
          <a:p>
            <a:pPr marL="0" indent="0">
              <a:lnSpc>
                <a:spcPct val="300000"/>
              </a:lnSpc>
              <a:buNone/>
            </a:pPr>
            <a:endParaRPr lang="pt-BR" dirty="0"/>
          </a:p>
        </p:txBody>
      </p:sp>
      <p:pic>
        <p:nvPicPr>
          <p:cNvPr id="16" name="Picture 3">
            <a:hlinkClick r:id="rId10"/>
            <a:extLst>
              <a:ext uri="{FF2B5EF4-FFF2-40B4-BE49-F238E27FC236}">
                <a16:creationId xmlns:a16="http://schemas.microsoft.com/office/drawing/2014/main" id="{9EE9672F-014D-438A-868A-8AB5A9A736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487" y="9638185"/>
            <a:ext cx="355404" cy="3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95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0CB47C-157B-4123-AD98-E28DAB9638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Evolução da Orientação de Marketing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DF2AFE-0274-47E4-9900-65151268A1BA}"/>
              </a:ext>
            </a:extLst>
          </p:cNvPr>
          <p:cNvSpPr/>
          <p:nvPr/>
        </p:nvSpPr>
        <p:spPr bwMode="auto">
          <a:xfrm>
            <a:off x="2675674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Orientação de produção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869385-60F6-44E2-B926-BE6548157F23}"/>
              </a:ext>
            </a:extLst>
          </p:cNvPr>
          <p:cNvSpPr/>
          <p:nvPr/>
        </p:nvSpPr>
        <p:spPr bwMode="auto">
          <a:xfrm>
            <a:off x="10332442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Orientação de mercado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4413A0-8FF6-4AEF-956A-36AD2ADA867F}"/>
              </a:ext>
            </a:extLst>
          </p:cNvPr>
          <p:cNvSpPr/>
          <p:nvPr/>
        </p:nvSpPr>
        <p:spPr bwMode="auto">
          <a:xfrm>
            <a:off x="7780186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Orientação de vendas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BD8621-2867-466F-BD33-1F36E41AA551}"/>
              </a:ext>
            </a:extLst>
          </p:cNvPr>
          <p:cNvSpPr/>
          <p:nvPr/>
        </p:nvSpPr>
        <p:spPr bwMode="auto">
          <a:xfrm>
            <a:off x="5227930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Orientação de produto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1E41F25-AFB4-48C8-A9EC-09B3EDEDE4D1}"/>
              </a:ext>
            </a:extLst>
          </p:cNvPr>
          <p:cNvSpPr/>
          <p:nvPr/>
        </p:nvSpPr>
        <p:spPr bwMode="auto">
          <a:xfrm rot="16200000">
            <a:off x="8131323" y="-1233544"/>
            <a:ext cx="1565978" cy="11705356"/>
          </a:xfrm>
          <a:prstGeom prst="triangle">
            <a:avLst>
              <a:gd name="adj" fmla="val 48885"/>
            </a:avLst>
          </a:prstGeom>
          <a:solidFill>
            <a:srgbClr val="003E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defTabSz="1371600" eaLnBrk="0" hangingPunct="0"/>
            <a:endParaRPr lang="en-US" sz="1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174677C6-EC3C-4DA6-9E64-651D3AFDF80B}"/>
              </a:ext>
            </a:extLst>
          </p:cNvPr>
          <p:cNvSpPr/>
          <p:nvPr/>
        </p:nvSpPr>
        <p:spPr bwMode="auto">
          <a:xfrm>
            <a:off x="12884699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Outras orientações (</a:t>
            </a:r>
            <a:r>
              <a:rPr lang="pt-BR" sz="2400" dirty="0" err="1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incl</a:t>
            </a:r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. Societal)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692B67C-E5A4-4DBB-80F2-3037B89A0C82}"/>
              </a:ext>
            </a:extLst>
          </p:cNvPr>
          <p:cNvSpPr txBox="1"/>
          <p:nvPr/>
        </p:nvSpPr>
        <p:spPr>
          <a:xfrm>
            <a:off x="3031435" y="2532048"/>
            <a:ext cx="139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Produto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85B2F3F-75AA-48C6-84FF-B0A7531AFB50}"/>
              </a:ext>
            </a:extLst>
          </p:cNvPr>
          <p:cNvSpPr txBox="1"/>
          <p:nvPr/>
        </p:nvSpPr>
        <p:spPr>
          <a:xfrm>
            <a:off x="12567577" y="5465003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Consumidor</a:t>
            </a:r>
          </a:p>
        </p:txBody>
      </p:sp>
      <p:sp>
        <p:nvSpPr>
          <p:cNvPr id="21" name="Isosceles Triangle 18">
            <a:extLst>
              <a:ext uri="{FF2B5EF4-FFF2-40B4-BE49-F238E27FC236}">
                <a16:creationId xmlns:a16="http://schemas.microsoft.com/office/drawing/2014/main" id="{C3450342-5BA7-4AC2-B3C8-83DBB221B210}"/>
              </a:ext>
            </a:extLst>
          </p:cNvPr>
          <p:cNvSpPr/>
          <p:nvPr/>
        </p:nvSpPr>
        <p:spPr bwMode="auto">
          <a:xfrm rot="5400000">
            <a:off x="8131323" y="-2075280"/>
            <a:ext cx="1565978" cy="11705356"/>
          </a:xfrm>
          <a:prstGeom prst="triangle">
            <a:avLst>
              <a:gd name="adj" fmla="val 4888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defTabSz="1371600" eaLnBrk="0" hangingPunct="0"/>
            <a:endParaRPr lang="en-US" sz="1600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09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A5C62903-3A24-4DBD-8FD3-66BAF54D5213}"/>
              </a:ext>
            </a:extLst>
          </p:cNvPr>
          <p:cNvSpPr/>
          <p:nvPr/>
        </p:nvSpPr>
        <p:spPr>
          <a:xfrm>
            <a:off x="2447256" y="9535988"/>
            <a:ext cx="648072" cy="467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 descr="Rede">
            <a:extLst>
              <a:ext uri="{FF2B5EF4-FFF2-40B4-BE49-F238E27FC236}">
                <a16:creationId xmlns:a16="http://schemas.microsoft.com/office/drawing/2014/main" id="{1AB43BC9-0D04-4DE6-A843-498E206D6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54" y="1986225"/>
            <a:ext cx="914400" cy="914400"/>
          </a:xfrm>
          <a:prstGeom prst="rect">
            <a:avLst/>
          </a:prstGeom>
        </p:spPr>
      </p:pic>
      <p:pic>
        <p:nvPicPr>
          <p:cNvPr id="6" name="Gráfico 5" descr="Carrinho de compras">
            <a:extLst>
              <a:ext uri="{FF2B5EF4-FFF2-40B4-BE49-F238E27FC236}">
                <a16:creationId xmlns:a16="http://schemas.microsoft.com/office/drawing/2014/main" id="{BCE88DA4-0D0E-40FF-8F65-660EDDF3FE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54" y="4745414"/>
            <a:ext cx="914400" cy="914400"/>
          </a:xfrm>
          <a:prstGeom prst="rect">
            <a:avLst/>
          </a:prstGeom>
        </p:spPr>
      </p:pic>
      <p:pic>
        <p:nvPicPr>
          <p:cNvPr id="8" name="Gráfico 7" descr="Sacola de compras">
            <a:extLst>
              <a:ext uri="{FF2B5EF4-FFF2-40B4-BE49-F238E27FC236}">
                <a16:creationId xmlns:a16="http://schemas.microsoft.com/office/drawing/2014/main" id="{8217CAFD-EAA1-4A3E-A530-0492649C26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254" y="6119815"/>
            <a:ext cx="914400" cy="914400"/>
          </a:xfrm>
          <a:prstGeom prst="rect">
            <a:avLst/>
          </a:prstGeom>
        </p:spPr>
      </p:pic>
      <p:pic>
        <p:nvPicPr>
          <p:cNvPr id="3" name="Gráfico 2" descr="Livros">
            <a:extLst>
              <a:ext uri="{FF2B5EF4-FFF2-40B4-BE49-F238E27FC236}">
                <a16:creationId xmlns:a16="http://schemas.microsoft.com/office/drawing/2014/main" id="{D0C492F5-24C9-4BE9-A7E7-795E513030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254" y="3242066"/>
            <a:ext cx="914400" cy="914400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B7C503-0967-4A2F-AC10-A07831C53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DA1695-68DB-42F6-ACF3-E7C6498FB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443" y="1470968"/>
            <a:ext cx="14735405" cy="8281044"/>
          </a:xfrm>
        </p:spPr>
        <p:txBody>
          <a:bodyPr/>
          <a:lstStyle/>
          <a:p>
            <a:pPr marL="0" indent="0">
              <a:lnSpc>
                <a:spcPct val="300000"/>
              </a:lnSpc>
              <a:buNone/>
            </a:pPr>
            <a:r>
              <a:rPr lang="pt-BR" dirty="0"/>
              <a:t>O QUE É MARKETING... E O QUE NÃO É MARKETING!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HISTÓRIA DO MARKETING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COMPORTAMENTO DO CONSUMIDOR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PROCESSO DE DECISÃO DE COMPRA</a:t>
            </a:r>
          </a:p>
          <a:p>
            <a:pPr marL="0" indent="0">
              <a:lnSpc>
                <a:spcPct val="300000"/>
              </a:lnSpc>
              <a:buNone/>
            </a:pPr>
            <a:endParaRPr lang="pt-BR" dirty="0"/>
          </a:p>
        </p:txBody>
      </p:sp>
      <p:pic>
        <p:nvPicPr>
          <p:cNvPr id="16" name="Picture 3">
            <a:hlinkClick r:id="rId10"/>
            <a:extLst>
              <a:ext uri="{FF2B5EF4-FFF2-40B4-BE49-F238E27FC236}">
                <a16:creationId xmlns:a16="http://schemas.microsoft.com/office/drawing/2014/main" id="{9EE9672F-014D-438A-868A-8AB5A9A736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487" y="9638185"/>
            <a:ext cx="355404" cy="3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44F3B7-AC49-401E-B94D-A032F69536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Marketing trata de entender o Ser Humano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0F27E390-6D25-4D24-B781-E1A7A77BC946}"/>
              </a:ext>
            </a:extLst>
          </p:cNvPr>
          <p:cNvGraphicFramePr/>
          <p:nvPr/>
        </p:nvGraphicFramePr>
        <p:xfrm>
          <a:off x="2301758" y="1759124"/>
          <a:ext cx="12962922" cy="7920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9098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267BE-BCFE-4E38-B77F-EDD2486693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0"/>
            <a:ext cx="12480000" cy="1196400"/>
          </a:xfrm>
        </p:spPr>
        <p:txBody>
          <a:bodyPr/>
          <a:lstStyle/>
          <a:p>
            <a:r>
              <a:rPr lang="pt-BR" dirty="0"/>
              <a:t>O marketing foca na satisfação do cliente. Mas o que </a:t>
            </a:r>
            <a:br>
              <a:rPr lang="pt-BR" dirty="0"/>
            </a:br>
            <a:r>
              <a:rPr lang="pt-BR" dirty="0"/>
              <a:t>é satisfação? </a:t>
            </a:r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189CDAD1-745D-4219-BD11-4EA292E00A37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841" r="-45841"/>
          <a:stretch/>
        </p:blipFill>
        <p:spPr bwMode="auto">
          <a:xfrm>
            <a:off x="709613" y="2020888"/>
            <a:ext cx="16184562" cy="773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305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AA8FC132-0CD1-4390-85A3-B53BA48FCE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Ementa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E970389-3D8F-4A2F-9CF5-170D4A51CED4}"/>
              </a:ext>
            </a:extLst>
          </p:cNvPr>
          <p:cNvSpPr txBox="1">
            <a:spLocks/>
          </p:cNvSpPr>
          <p:nvPr/>
        </p:nvSpPr>
        <p:spPr>
          <a:xfrm>
            <a:off x="2824536" y="390972"/>
            <a:ext cx="8913912" cy="1471094"/>
          </a:xfrm>
        </p:spPr>
        <p:txBody>
          <a:bodyPr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95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5pPr>
            <a:lvl6pPr marL="514287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6pPr>
            <a:lvl7pPr marL="1028573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7pPr>
            <a:lvl8pPr marL="1542859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8pPr>
            <a:lvl9pPr marL="2057144" algn="ctr" rtl="0" eaLnBrk="1" fontAlgn="base" hangingPunct="1">
              <a:spcBef>
                <a:spcPct val="0"/>
              </a:spcBef>
              <a:spcAft>
                <a:spcPct val="0"/>
              </a:spcAft>
              <a:defRPr sz="495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endParaRPr lang="pt-BR" sz="4050" b="1" dirty="0">
              <a:solidFill>
                <a:schemeClr val="tx2"/>
              </a:solidFill>
            </a:endParaRP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509D7D3E-08E0-4C86-B5D0-7CB6F1490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1471613"/>
            <a:ext cx="16184562" cy="665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3200" dirty="0">
                <a:latin typeface="+mj-lt"/>
              </a:rPr>
              <a:t>Conceitos e definições de Marketing</a:t>
            </a:r>
          </a:p>
          <a:p>
            <a:pPr marL="514350" indent="-514350">
              <a:buFont typeface="+mj-lt"/>
              <a:buAutoNum type="arabicPeriod"/>
            </a:pPr>
            <a:endParaRPr lang="pt-BR" sz="32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latin typeface="+mj-lt"/>
              </a:rPr>
              <a:t>Comportamento do Consumidor</a:t>
            </a:r>
          </a:p>
          <a:p>
            <a:pPr marL="514350" indent="-514350">
              <a:buFont typeface="+mj-lt"/>
              <a:buAutoNum type="arabicPeriod"/>
            </a:pPr>
            <a:endParaRPr lang="pt-BR" sz="32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latin typeface="+mj-lt"/>
              </a:rPr>
              <a:t>Segmentação e Posicionamento de Mercado</a:t>
            </a:r>
          </a:p>
          <a:p>
            <a:pPr marL="514350" indent="-514350">
              <a:buFont typeface="+mj-lt"/>
              <a:buAutoNum type="arabicPeriod"/>
            </a:pPr>
            <a:endParaRPr lang="pt-BR" sz="32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latin typeface="+mj-lt"/>
              </a:rPr>
              <a:t>Composto de Marketing</a:t>
            </a:r>
          </a:p>
          <a:p>
            <a:pPr marL="514350" indent="-514350">
              <a:buFont typeface="+mj-lt"/>
              <a:buAutoNum type="arabicPeriod"/>
            </a:pPr>
            <a:endParaRPr lang="pt-BR" sz="32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latin typeface="+mj-lt"/>
              </a:rPr>
              <a:t>Marketing Digital e Mensuração em Marketing</a:t>
            </a:r>
          </a:p>
          <a:p>
            <a:pPr marL="514350" indent="-514350">
              <a:buFont typeface="+mj-lt"/>
              <a:buAutoNum type="arabicPeriod"/>
            </a:pPr>
            <a:endParaRPr lang="pt-BR" sz="32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latin typeface="+mj-lt"/>
              </a:rPr>
              <a:t>Tendências Futuras</a:t>
            </a:r>
          </a:p>
        </p:txBody>
      </p:sp>
    </p:spTree>
    <p:extLst>
      <p:ext uri="{BB962C8B-B14F-4D97-AF65-F5344CB8AC3E}">
        <p14:creationId xmlns:p14="http://schemas.microsoft.com/office/powerpoint/2010/main" val="191458233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upa">
            <a:extLst>
              <a:ext uri="{FF2B5EF4-FFF2-40B4-BE49-F238E27FC236}">
                <a16:creationId xmlns:a16="http://schemas.microsoft.com/office/drawing/2014/main" id="{BC1F0927-2890-4999-B658-AE1761655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9806" y="6583660"/>
            <a:ext cx="1584176" cy="1584176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68A783EC-6921-4DF9-819D-B6977B983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Marketing cria necessidade?</a:t>
            </a:r>
          </a:p>
        </p:txBody>
      </p:sp>
    </p:spTree>
    <p:extLst>
      <p:ext uri="{BB962C8B-B14F-4D97-AF65-F5344CB8AC3E}">
        <p14:creationId xmlns:p14="http://schemas.microsoft.com/office/powerpoint/2010/main" val="280584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267BE-BCFE-4E38-B77F-EDD2486693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Necessidades vs. Desejos vs. Valores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276F2D2-915D-4E4D-852B-79FF2F7F4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1471613"/>
            <a:ext cx="16184562" cy="5960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Necessidades</a:t>
            </a:r>
            <a:r>
              <a:rPr lang="pt-BR" sz="3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 requisitos humanos básicos; aquilo que de fato é essencial para os indivíduos.</a:t>
            </a:r>
            <a:endParaRPr lang="pt-BR" sz="3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3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32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Desejo: </a:t>
            </a:r>
            <a:r>
              <a:rPr lang="pt-BR" sz="3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carências por satisfações específicas, muitas vezes construídas socialmente. </a:t>
            </a:r>
          </a:p>
          <a:p>
            <a:endParaRPr lang="pt-BR" sz="3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32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lang="pt-BR" sz="3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crenças sobre condutas ou modos de existência preferíveis em relação a outras condutas e modos de existência</a:t>
            </a:r>
          </a:p>
          <a:p>
            <a:endParaRPr lang="pt-BR" sz="3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Necessidades, desejos e valores influenciam nossas ATITUDES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28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5DE81CC2-2AEC-4739-A1A0-45FF4EA80A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NINGUÉM MOTIVA NINGUÉM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tx2"/>
                </a:solidFill>
              </a:rPr>
              <a:t>Cecília W. Bergamini</a:t>
            </a:r>
          </a:p>
        </p:txBody>
      </p:sp>
    </p:spTree>
    <p:extLst>
      <p:ext uri="{BB962C8B-B14F-4D97-AF65-F5344CB8AC3E}">
        <p14:creationId xmlns:p14="http://schemas.microsoft.com/office/powerpoint/2010/main" val="2403839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6FB7A67C-3992-467D-B0E1-445B369020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986" b="22078"/>
          <a:stretch/>
        </p:blipFill>
        <p:spPr>
          <a:xfrm>
            <a:off x="709613" y="1471613"/>
            <a:ext cx="16184562" cy="8280400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E64B96-C545-47C5-B6C5-521C0F2AB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Antropologia do consumo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D8DF49-2E50-40CC-A9B7-FB6E16ADBF2E}"/>
              </a:ext>
            </a:extLst>
          </p:cNvPr>
          <p:cNvSpPr txBox="1"/>
          <p:nvPr/>
        </p:nvSpPr>
        <p:spPr>
          <a:xfrm>
            <a:off x="2818801" y="2357013"/>
            <a:ext cx="2419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Artefatos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Comportamentos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307DE6-FF59-4DB3-92C7-CC25D7E3040C}"/>
              </a:ext>
            </a:extLst>
          </p:cNvPr>
          <p:cNvSpPr txBox="1"/>
          <p:nvPr/>
        </p:nvSpPr>
        <p:spPr>
          <a:xfrm>
            <a:off x="2858874" y="6871693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Crenças, Valores e Pressupostos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D1548A-194C-4927-9E31-07CE39EBD429}"/>
              </a:ext>
            </a:extLst>
          </p:cNvPr>
          <p:cNvSpPr txBox="1"/>
          <p:nvPr/>
        </p:nvSpPr>
        <p:spPr>
          <a:xfrm rot="5400000">
            <a:off x="15693499" y="8630721"/>
            <a:ext cx="16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Pinterest</a:t>
            </a:r>
          </a:p>
        </p:txBody>
      </p:sp>
    </p:spTree>
    <p:extLst>
      <p:ext uri="{BB962C8B-B14F-4D97-AF65-F5344CB8AC3E}">
        <p14:creationId xmlns:p14="http://schemas.microsoft.com/office/powerpoint/2010/main" val="103321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3A549C83-3157-4DCE-A23C-25169CA68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TUDO COMUNICA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tx2"/>
                </a:solidFill>
              </a:rPr>
              <a:t>(Sandra </a:t>
            </a:r>
            <a:r>
              <a:rPr lang="pt-BR" dirty="0" err="1">
                <a:solidFill>
                  <a:schemeClr val="tx2"/>
                </a:solidFill>
              </a:rPr>
              <a:t>Turchi</a:t>
            </a:r>
            <a:r>
              <a:rPr lang="pt-BR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5149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A5C62903-3A24-4DBD-8FD3-66BAF54D5213}"/>
              </a:ext>
            </a:extLst>
          </p:cNvPr>
          <p:cNvSpPr/>
          <p:nvPr/>
        </p:nvSpPr>
        <p:spPr>
          <a:xfrm>
            <a:off x="2447256" y="9535988"/>
            <a:ext cx="648072" cy="467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 descr="Rede">
            <a:extLst>
              <a:ext uri="{FF2B5EF4-FFF2-40B4-BE49-F238E27FC236}">
                <a16:creationId xmlns:a16="http://schemas.microsoft.com/office/drawing/2014/main" id="{1AB43BC9-0D04-4DE6-A843-498E206D6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54" y="1986225"/>
            <a:ext cx="914400" cy="914400"/>
          </a:xfrm>
          <a:prstGeom prst="rect">
            <a:avLst/>
          </a:prstGeom>
        </p:spPr>
      </p:pic>
      <p:pic>
        <p:nvPicPr>
          <p:cNvPr id="6" name="Gráfico 5" descr="Carrinho de compras">
            <a:extLst>
              <a:ext uri="{FF2B5EF4-FFF2-40B4-BE49-F238E27FC236}">
                <a16:creationId xmlns:a16="http://schemas.microsoft.com/office/drawing/2014/main" id="{BCE88DA4-0D0E-40FF-8F65-660EDDF3FE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54" y="4745414"/>
            <a:ext cx="914400" cy="914400"/>
          </a:xfrm>
          <a:prstGeom prst="rect">
            <a:avLst/>
          </a:prstGeom>
        </p:spPr>
      </p:pic>
      <p:pic>
        <p:nvPicPr>
          <p:cNvPr id="8" name="Gráfico 7" descr="Sacola de compras">
            <a:extLst>
              <a:ext uri="{FF2B5EF4-FFF2-40B4-BE49-F238E27FC236}">
                <a16:creationId xmlns:a16="http://schemas.microsoft.com/office/drawing/2014/main" id="{8217CAFD-EAA1-4A3E-A530-0492649C26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254" y="6119815"/>
            <a:ext cx="914400" cy="914400"/>
          </a:xfrm>
          <a:prstGeom prst="rect">
            <a:avLst/>
          </a:prstGeom>
        </p:spPr>
      </p:pic>
      <p:pic>
        <p:nvPicPr>
          <p:cNvPr id="3" name="Gráfico 2" descr="Livros">
            <a:extLst>
              <a:ext uri="{FF2B5EF4-FFF2-40B4-BE49-F238E27FC236}">
                <a16:creationId xmlns:a16="http://schemas.microsoft.com/office/drawing/2014/main" id="{D0C492F5-24C9-4BE9-A7E7-795E513030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254" y="3242066"/>
            <a:ext cx="914400" cy="914400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B7C503-0967-4A2F-AC10-A07831C53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DA1695-68DB-42F6-ACF3-E7C6498FB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443" y="1470968"/>
            <a:ext cx="14735405" cy="8281044"/>
          </a:xfrm>
        </p:spPr>
        <p:txBody>
          <a:bodyPr/>
          <a:lstStyle/>
          <a:p>
            <a:pPr marL="0" indent="0">
              <a:lnSpc>
                <a:spcPct val="300000"/>
              </a:lnSpc>
              <a:buNone/>
            </a:pPr>
            <a:r>
              <a:rPr lang="pt-BR" dirty="0"/>
              <a:t>O QUE É MARKETING... E O QUE NÃO É MARKETING!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HISTÓRIA DO MARKETING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COMPORTAMENTO DO CONSUMIDOR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PROCESSO DE DECISÃO DE COMPRA</a:t>
            </a:r>
          </a:p>
          <a:p>
            <a:pPr marL="0" indent="0">
              <a:lnSpc>
                <a:spcPct val="300000"/>
              </a:lnSpc>
              <a:buNone/>
            </a:pPr>
            <a:endParaRPr lang="pt-BR" dirty="0"/>
          </a:p>
        </p:txBody>
      </p:sp>
      <p:pic>
        <p:nvPicPr>
          <p:cNvPr id="16" name="Picture 3">
            <a:hlinkClick r:id="rId10"/>
            <a:extLst>
              <a:ext uri="{FF2B5EF4-FFF2-40B4-BE49-F238E27FC236}">
                <a16:creationId xmlns:a16="http://schemas.microsoft.com/office/drawing/2014/main" id="{9EE9672F-014D-438A-868A-8AB5A9A736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487" y="9638185"/>
            <a:ext cx="355404" cy="3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4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267BE-BCFE-4E38-B77F-EDD2486693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Comportamento do consumidor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CCFCFB-9AC9-45B1-B88A-D6495A8A47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83" y="1831132"/>
            <a:ext cx="6840760" cy="1906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AE6AF39-5740-4A14-A736-721D5F294C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3991372"/>
            <a:ext cx="8568952" cy="5760640"/>
          </a:xfrm>
          <a:prstGeom prst="rect">
            <a:avLst/>
          </a:prstGeom>
          <a:noFill/>
        </p:spPr>
      </p:pic>
      <p:pic>
        <p:nvPicPr>
          <p:cNvPr id="3" name="Gráfico 2" descr="Marca de seleção">
            <a:extLst>
              <a:ext uri="{FF2B5EF4-FFF2-40B4-BE49-F238E27FC236}">
                <a16:creationId xmlns:a16="http://schemas.microsoft.com/office/drawing/2014/main" id="{D240ECC7-52CA-40B8-9EC8-371A79B535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3360" y="6439644"/>
            <a:ext cx="914400" cy="914400"/>
          </a:xfrm>
          <a:prstGeom prst="rect">
            <a:avLst/>
          </a:prstGeom>
        </p:spPr>
      </p:pic>
      <p:pic>
        <p:nvPicPr>
          <p:cNvPr id="9" name="Gráfico 8" descr="Fechar">
            <a:extLst>
              <a:ext uri="{FF2B5EF4-FFF2-40B4-BE49-F238E27FC236}">
                <a16:creationId xmlns:a16="http://schemas.microsoft.com/office/drawing/2014/main" id="{50077C0D-C4BC-40E9-A6DC-38DEFA7FD3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5234" y="23269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1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267BE-BCFE-4E38-B77F-EDD2486693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Decisão de Compra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457B47-FCE5-40A1-9A4F-2D3F04B1921E}"/>
              </a:ext>
            </a:extLst>
          </p:cNvPr>
          <p:cNvSpPr/>
          <p:nvPr/>
        </p:nvSpPr>
        <p:spPr>
          <a:xfrm>
            <a:off x="1727176" y="9794658"/>
            <a:ext cx="2710357" cy="389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Fonte: Kotler e Keller, 2006</a:t>
            </a:r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9A231EA8-B8B4-4675-B7D5-872751BF7FFE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13" r="-7113"/>
          <a:stretch/>
        </p:blipFill>
        <p:spPr bwMode="auto">
          <a:xfrm>
            <a:off x="709613" y="1471613"/>
            <a:ext cx="16184562" cy="828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1537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937811-2A8E-4961-99A3-EA7AFE53B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pt-BR" dirty="0"/>
              <a:t>Em grupos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951181-8474-4A4C-9BFE-5551737C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Como foi o processo de escolha deste curso?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Desenhe </a:t>
            </a:r>
            <a:r>
              <a:rPr lang="pt-BR" u="sng" dirty="0"/>
              <a:t>graficamente</a:t>
            </a:r>
            <a:r>
              <a:rPr lang="pt-BR" dirty="0"/>
              <a:t> como foi o processo, quem influenciou, como decidiu, o que considerou, etc...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71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90966E79-B896-416C-9069-2DF758643CCB}"/>
              </a:ext>
            </a:extLst>
          </p:cNvPr>
          <p:cNvSpPr/>
          <p:nvPr/>
        </p:nvSpPr>
        <p:spPr bwMode="auto">
          <a:xfrm>
            <a:off x="4514795" y="2191172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Análise Ambiental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A319D-C121-4921-903B-7A6FF157A2B0}"/>
              </a:ext>
            </a:extLst>
          </p:cNvPr>
          <p:cNvSpPr/>
          <p:nvPr/>
        </p:nvSpPr>
        <p:spPr bwMode="auto">
          <a:xfrm>
            <a:off x="4493835" y="3487316"/>
            <a:ext cx="249001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Segmentação e público-alvo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46C8C7A-3A37-40EF-9D3D-EB409B3CB1AC}"/>
              </a:ext>
            </a:extLst>
          </p:cNvPr>
          <p:cNvSpPr/>
          <p:nvPr/>
        </p:nvSpPr>
        <p:spPr bwMode="auto">
          <a:xfrm>
            <a:off x="4479980" y="4800956"/>
            <a:ext cx="251772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BDCE7B2-1463-4DFE-9390-620F6F903B60}"/>
              </a:ext>
            </a:extLst>
          </p:cNvPr>
          <p:cNvSpPr/>
          <p:nvPr/>
        </p:nvSpPr>
        <p:spPr bwMode="auto">
          <a:xfrm>
            <a:off x="4514795" y="6114596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Def. Composto de Marketing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B17CE540-2F56-4D4E-B6E1-40427B0EDBDE}"/>
              </a:ext>
            </a:extLst>
          </p:cNvPr>
          <p:cNvSpPr/>
          <p:nvPr/>
        </p:nvSpPr>
        <p:spPr bwMode="auto">
          <a:xfrm>
            <a:off x="4479980" y="7428236"/>
            <a:ext cx="251772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Ativação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A5821B-FCC9-43A0-AA7F-FE28902BE52D}"/>
              </a:ext>
            </a:extLst>
          </p:cNvPr>
          <p:cNvSpPr/>
          <p:nvPr/>
        </p:nvSpPr>
        <p:spPr bwMode="auto">
          <a:xfrm>
            <a:off x="4463481" y="8695617"/>
            <a:ext cx="2550725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Controle e Retroalimentação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231A7775-6099-4D43-897B-D93DBB8943B1}"/>
              </a:ext>
            </a:extLst>
          </p:cNvPr>
          <p:cNvSpPr/>
          <p:nvPr/>
        </p:nvSpPr>
        <p:spPr>
          <a:xfrm>
            <a:off x="7020388" y="2924695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7E92AFF9-4FD0-4F06-A3B4-68F001E35489}"/>
              </a:ext>
            </a:extLst>
          </p:cNvPr>
          <p:cNvSpPr/>
          <p:nvPr/>
        </p:nvSpPr>
        <p:spPr>
          <a:xfrm>
            <a:off x="7034421" y="4203536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inal de Multiplicação 11">
            <a:extLst>
              <a:ext uri="{FF2B5EF4-FFF2-40B4-BE49-F238E27FC236}">
                <a16:creationId xmlns:a16="http://schemas.microsoft.com/office/drawing/2014/main" id="{81584E81-BEC4-4142-B94C-553B2B709769}"/>
              </a:ext>
            </a:extLst>
          </p:cNvPr>
          <p:cNvSpPr/>
          <p:nvPr/>
        </p:nvSpPr>
        <p:spPr>
          <a:xfrm>
            <a:off x="7020388" y="5497138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inal de Multiplicação 12">
            <a:extLst>
              <a:ext uri="{FF2B5EF4-FFF2-40B4-BE49-F238E27FC236}">
                <a16:creationId xmlns:a16="http://schemas.microsoft.com/office/drawing/2014/main" id="{80CF0D7E-116F-4F70-9BD9-B80151127779}"/>
              </a:ext>
            </a:extLst>
          </p:cNvPr>
          <p:cNvSpPr/>
          <p:nvPr/>
        </p:nvSpPr>
        <p:spPr>
          <a:xfrm>
            <a:off x="6980696" y="6856313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inal de Multiplicação 13">
            <a:extLst>
              <a:ext uri="{FF2B5EF4-FFF2-40B4-BE49-F238E27FC236}">
                <a16:creationId xmlns:a16="http://schemas.microsoft.com/office/drawing/2014/main" id="{A4664241-6514-4DDE-B392-101BDCA80D96}"/>
              </a:ext>
            </a:extLst>
          </p:cNvPr>
          <p:cNvSpPr/>
          <p:nvPr/>
        </p:nvSpPr>
        <p:spPr>
          <a:xfrm>
            <a:off x="6962889" y="8186007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50C12B-9811-4441-BAF4-6F14878200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Marketing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47559948-CDD4-426C-9466-81814F4991A2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8828088" y="5059033"/>
            <a:ext cx="8093075" cy="110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Resultado dependente da coerência entre cada etapa do processo</a:t>
            </a:r>
          </a:p>
        </p:txBody>
      </p:sp>
    </p:spTree>
    <p:extLst>
      <p:ext uri="{BB962C8B-B14F-4D97-AF65-F5344CB8AC3E}">
        <p14:creationId xmlns:p14="http://schemas.microsoft.com/office/powerpoint/2010/main" val="154103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49C4703-1834-4643-91C9-962900F51F55}"/>
              </a:ext>
            </a:extLst>
          </p:cNvPr>
          <p:cNvSpPr txBox="1">
            <a:spLocks/>
          </p:cNvSpPr>
          <p:nvPr/>
        </p:nvSpPr>
        <p:spPr>
          <a:xfrm>
            <a:off x="-289048" y="486296"/>
            <a:ext cx="8913912" cy="1471094"/>
          </a:xfrm>
        </p:spPr>
        <p:txBody>
          <a:bodyPr>
            <a:normAutofit/>
          </a:bodyPr>
          <a:lstStyle>
            <a:defPPr>
              <a:defRPr lang="pt-BR"/>
            </a:defPPr>
            <a:lvl1pPr eaLnBrk="1" hangingPunct="1">
              <a:defRPr sz="4050" b="1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1pPr>
            <a:lvl2pPr algn="ctr" eaLnBrk="1" hangingPunct="1">
              <a:defRPr sz="4951">
                <a:latin typeface="Calibri" pitchFamily="34" charset="0"/>
              </a:defRPr>
            </a:lvl2pPr>
            <a:lvl3pPr algn="ctr" eaLnBrk="1" hangingPunct="1">
              <a:defRPr sz="4951">
                <a:latin typeface="Calibri" pitchFamily="34" charset="0"/>
              </a:defRPr>
            </a:lvl3pPr>
            <a:lvl4pPr algn="ctr" eaLnBrk="1" hangingPunct="1">
              <a:defRPr sz="4951">
                <a:latin typeface="Calibri" pitchFamily="34" charset="0"/>
              </a:defRPr>
            </a:lvl4pPr>
            <a:lvl5pPr algn="ctr" eaLnBrk="1" hangingPunct="1">
              <a:defRPr sz="4951">
                <a:latin typeface="Calibri" pitchFamily="34" charset="0"/>
              </a:defRPr>
            </a:lvl5pPr>
            <a:lvl6pPr marL="514287" algn="ctr" fontAlgn="base">
              <a:spcBef>
                <a:spcPct val="0"/>
              </a:spcBef>
              <a:spcAft>
                <a:spcPct val="0"/>
              </a:spcAft>
              <a:defRPr sz="4951">
                <a:latin typeface="Calibri" pitchFamily="34" charset="0"/>
              </a:defRPr>
            </a:lvl6pPr>
            <a:lvl7pPr marL="1028573" algn="ctr" fontAlgn="base">
              <a:spcBef>
                <a:spcPct val="0"/>
              </a:spcBef>
              <a:spcAft>
                <a:spcPct val="0"/>
              </a:spcAft>
              <a:defRPr sz="4951">
                <a:latin typeface="Calibri" pitchFamily="34" charset="0"/>
              </a:defRPr>
            </a:lvl7pPr>
            <a:lvl8pPr marL="1542859" algn="ctr" fontAlgn="base">
              <a:spcBef>
                <a:spcPct val="0"/>
              </a:spcBef>
              <a:spcAft>
                <a:spcPct val="0"/>
              </a:spcAft>
              <a:defRPr sz="4951">
                <a:latin typeface="Calibri" pitchFamily="34" charset="0"/>
              </a:defRPr>
            </a:lvl8pPr>
            <a:lvl9pPr marL="2057144" algn="ctr" fontAlgn="base">
              <a:spcBef>
                <a:spcPct val="0"/>
              </a:spcBef>
              <a:spcAft>
                <a:spcPct val="0"/>
              </a:spcAft>
              <a:defRPr sz="4951">
                <a:latin typeface="Calibri" pitchFamily="34" charset="0"/>
              </a:defRPr>
            </a:lvl9pPr>
          </a:lstStyle>
          <a:p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7DFA062-3F43-478D-B343-AB34D2FA1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CE5C75-C086-41F9-9D03-15A93002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1471613"/>
            <a:ext cx="16184562" cy="763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+mj-lt"/>
              </a:rPr>
              <a:t>AAKER, D. </a:t>
            </a:r>
            <a:r>
              <a:rPr lang="en-US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Creating Signature Stories</a:t>
            </a:r>
            <a:r>
              <a:rPr lang="en-US" b="1" dirty="0">
                <a:latin typeface="+mj-lt"/>
              </a:rPr>
              <a:t>:</a:t>
            </a:r>
            <a:r>
              <a:rPr lang="en-US" dirty="0">
                <a:latin typeface="+mj-lt"/>
              </a:rPr>
              <a:t> Strategic Messaging that Energizes, Persuades and Inspires. New York: Morgan James Publishing, 2018.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+mj-lt"/>
              </a:rPr>
              <a:t>ANDRE, A. M. </a:t>
            </a:r>
            <a:r>
              <a:rPr lang="pt-BR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Gestão</a:t>
            </a:r>
            <a:r>
              <a:rPr lang="pt-BR" b="1" dirty="0">
                <a:latin typeface="+mj-lt"/>
              </a:rPr>
              <a:t> </a:t>
            </a:r>
            <a:r>
              <a:rPr lang="pt-BR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Clínicas, Hospitais e Indústrias da Saúde</a:t>
            </a:r>
            <a:r>
              <a:rPr lang="en-US" dirty="0">
                <a:latin typeface="+mj-lt"/>
              </a:rPr>
              <a:t>. 3a. ed. </a:t>
            </a:r>
            <a:r>
              <a:rPr lang="pt-BR" dirty="0">
                <a:latin typeface="+mj-lt"/>
              </a:rPr>
              <a:t>São Paulo: Atheneu, 2022.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KOTLER, P. K. K. L. </a:t>
            </a:r>
            <a:r>
              <a:rPr lang="pt-BR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Administração de marketing</a:t>
            </a:r>
            <a:r>
              <a:rPr lang="pt-B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São Paulo: Pearson Hall, 2006.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LEVITT, T. Miopia em Marketing. In: HBR </a:t>
            </a:r>
            <a:r>
              <a:rPr lang="pt-BR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Os Essenciais</a:t>
            </a:r>
            <a:r>
              <a:rPr lang="pt-B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São Paulo: Harvard Business Review Brasil, 2016. p. 149-174.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LIPOVETSKY, G.; SERROY, J. </a:t>
            </a:r>
            <a:r>
              <a:rPr lang="pt-BR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Estetização do Mundo:</a:t>
            </a:r>
            <a:r>
              <a:rPr lang="pt-BR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viver na era do capitalismo artista. São Paulo: Companhia das Letras, 2015.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pt-BR" dirty="0">
                <a:latin typeface="+mj-lt"/>
              </a:rPr>
              <a:t>SA, P. R. G.; LIMA, V. M. </a:t>
            </a:r>
            <a:r>
              <a:rPr lang="pt-BR" b="1" dirty="0">
                <a:latin typeface="+mj-lt"/>
              </a:rPr>
              <a:t>Comunicação, Planejamento e Convergência de mídias</a:t>
            </a:r>
            <a:r>
              <a:rPr lang="pt-BR" dirty="0">
                <a:latin typeface="+mj-lt"/>
              </a:rPr>
              <a:t>. Rio de Janeiro: FGV, 2018.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pt-BR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40811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90966E79-B896-416C-9069-2DF758643CCB}"/>
              </a:ext>
            </a:extLst>
          </p:cNvPr>
          <p:cNvSpPr/>
          <p:nvPr/>
        </p:nvSpPr>
        <p:spPr bwMode="auto">
          <a:xfrm>
            <a:off x="4514795" y="2191172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Análise Ambiental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A319D-C121-4921-903B-7A6FF157A2B0}"/>
              </a:ext>
            </a:extLst>
          </p:cNvPr>
          <p:cNvSpPr/>
          <p:nvPr/>
        </p:nvSpPr>
        <p:spPr bwMode="auto">
          <a:xfrm>
            <a:off x="4493835" y="3487316"/>
            <a:ext cx="249001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Segmentação e público-alvo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46C8C7A-3A37-40EF-9D3D-EB409B3CB1AC}"/>
              </a:ext>
            </a:extLst>
          </p:cNvPr>
          <p:cNvSpPr/>
          <p:nvPr/>
        </p:nvSpPr>
        <p:spPr bwMode="auto">
          <a:xfrm>
            <a:off x="4479980" y="4800956"/>
            <a:ext cx="251772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BDCE7B2-1463-4DFE-9390-620F6F903B60}"/>
              </a:ext>
            </a:extLst>
          </p:cNvPr>
          <p:cNvSpPr/>
          <p:nvPr/>
        </p:nvSpPr>
        <p:spPr bwMode="auto">
          <a:xfrm>
            <a:off x="4514795" y="6114596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Def. Composto de Marketing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B17CE540-2F56-4D4E-B6E1-40427B0EDBDE}"/>
              </a:ext>
            </a:extLst>
          </p:cNvPr>
          <p:cNvSpPr/>
          <p:nvPr/>
        </p:nvSpPr>
        <p:spPr bwMode="auto">
          <a:xfrm>
            <a:off x="4479980" y="7428236"/>
            <a:ext cx="251772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Ativação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A5821B-FCC9-43A0-AA7F-FE28902BE52D}"/>
              </a:ext>
            </a:extLst>
          </p:cNvPr>
          <p:cNvSpPr/>
          <p:nvPr/>
        </p:nvSpPr>
        <p:spPr bwMode="auto">
          <a:xfrm>
            <a:off x="4463481" y="8695617"/>
            <a:ext cx="2550725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Controle e Retroalimentação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231A7775-6099-4D43-897B-D93DBB8943B1}"/>
              </a:ext>
            </a:extLst>
          </p:cNvPr>
          <p:cNvSpPr/>
          <p:nvPr/>
        </p:nvSpPr>
        <p:spPr>
          <a:xfrm>
            <a:off x="7020388" y="2924695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7E92AFF9-4FD0-4F06-A3B4-68F001E35489}"/>
              </a:ext>
            </a:extLst>
          </p:cNvPr>
          <p:cNvSpPr/>
          <p:nvPr/>
        </p:nvSpPr>
        <p:spPr>
          <a:xfrm>
            <a:off x="7034421" y="4203536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inal de Multiplicação 11">
            <a:extLst>
              <a:ext uri="{FF2B5EF4-FFF2-40B4-BE49-F238E27FC236}">
                <a16:creationId xmlns:a16="http://schemas.microsoft.com/office/drawing/2014/main" id="{81584E81-BEC4-4142-B94C-553B2B709769}"/>
              </a:ext>
            </a:extLst>
          </p:cNvPr>
          <p:cNvSpPr/>
          <p:nvPr/>
        </p:nvSpPr>
        <p:spPr>
          <a:xfrm>
            <a:off x="7020388" y="5497138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inal de Multiplicação 12">
            <a:extLst>
              <a:ext uri="{FF2B5EF4-FFF2-40B4-BE49-F238E27FC236}">
                <a16:creationId xmlns:a16="http://schemas.microsoft.com/office/drawing/2014/main" id="{80CF0D7E-116F-4F70-9BD9-B80151127779}"/>
              </a:ext>
            </a:extLst>
          </p:cNvPr>
          <p:cNvSpPr/>
          <p:nvPr/>
        </p:nvSpPr>
        <p:spPr>
          <a:xfrm>
            <a:off x="6980696" y="6856313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inal de Multiplicação 13">
            <a:extLst>
              <a:ext uri="{FF2B5EF4-FFF2-40B4-BE49-F238E27FC236}">
                <a16:creationId xmlns:a16="http://schemas.microsoft.com/office/drawing/2014/main" id="{A4664241-6514-4DDE-B392-101BDCA80D96}"/>
              </a:ext>
            </a:extLst>
          </p:cNvPr>
          <p:cNvSpPr/>
          <p:nvPr/>
        </p:nvSpPr>
        <p:spPr>
          <a:xfrm>
            <a:off x="6962889" y="8186007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50C12B-9811-4441-BAF4-6F14878200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Marketing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2227AB19-0DD7-4CEC-9CDD-F085F225670C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8828088" y="5059033"/>
            <a:ext cx="8093075" cy="110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Resultado dependente da coerência entre cada etapa do processo</a:t>
            </a:r>
          </a:p>
        </p:txBody>
      </p:sp>
    </p:spTree>
    <p:extLst>
      <p:ext uri="{BB962C8B-B14F-4D97-AF65-F5344CB8AC3E}">
        <p14:creationId xmlns:p14="http://schemas.microsoft.com/office/powerpoint/2010/main" val="2633512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upa">
            <a:extLst>
              <a:ext uri="{FF2B5EF4-FFF2-40B4-BE49-F238E27FC236}">
                <a16:creationId xmlns:a16="http://schemas.microsoft.com/office/drawing/2014/main" id="{BC1F0927-2890-4999-B658-AE1761655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9806" y="6079604"/>
            <a:ext cx="1584176" cy="1584176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E085983E-7864-4194-8FC2-89CA7166B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Qual a diferença entre legal, ético e moral?</a:t>
            </a:r>
          </a:p>
        </p:txBody>
      </p:sp>
    </p:spTree>
    <p:extLst>
      <p:ext uri="{BB962C8B-B14F-4D97-AF65-F5344CB8AC3E}">
        <p14:creationId xmlns:p14="http://schemas.microsoft.com/office/powerpoint/2010/main" val="491153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881784-19D9-4FC4-A931-A1EBFB3612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Ético, Moral e Legal</a:t>
            </a:r>
          </a:p>
        </p:txBody>
      </p:sp>
      <p:graphicFrame>
        <p:nvGraphicFramePr>
          <p:cNvPr id="7" name="Espaço Reservado para Imagem 6">
            <a:extLst>
              <a:ext uri="{FF2B5EF4-FFF2-40B4-BE49-F238E27FC236}">
                <a16:creationId xmlns:a16="http://schemas.microsoft.com/office/drawing/2014/main" id="{93E434F9-68BD-48C8-A0B6-60D0C4A51137}"/>
              </a:ext>
            </a:extLst>
          </p:cNvPr>
          <p:cNvGraphicFramePr>
            <a:graphicFrameLocks noGrp="1"/>
          </p:cNvGraphicFramePr>
          <p:nvPr>
            <p:ph type="pic" sz="quarter" idx="14"/>
          </p:nvPr>
        </p:nvGraphicFramePr>
        <p:xfrm>
          <a:off x="709613" y="1471613"/>
          <a:ext cx="16184562" cy="828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00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117515D-852B-443B-837E-8C1BB46E37AA}"/>
              </a:ext>
            </a:extLst>
          </p:cNvPr>
          <p:cNvSpPr txBox="1"/>
          <p:nvPr/>
        </p:nvSpPr>
        <p:spPr>
          <a:xfrm>
            <a:off x="6373850" y="8023821"/>
            <a:ext cx="524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* portanto, fique atento às tendências!!!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6E33C23-0721-4455-B095-AB6A122BB0BE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eaLnBrk="1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</a:defRPr>
            </a:lvl1pPr>
            <a:lvl2pPr marL="205359" indent="0" algn="just" eaLnBrk="1" hangingPunct="1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>
                <a:latin typeface="+mn-lt"/>
                <a:cs typeface="+mn-cs"/>
              </a:defRPr>
            </a:lvl2pPr>
            <a:lvl3pPr marL="1285716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24">
                <a:latin typeface="+mn-lt"/>
                <a:cs typeface="+mn-cs"/>
              </a:defRPr>
            </a:lvl3pPr>
            <a:lvl4pPr marL="1800000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24">
                <a:latin typeface="+mn-lt"/>
                <a:cs typeface="+mn-cs"/>
              </a:defRPr>
            </a:lvl4pPr>
            <a:lvl5pPr marL="2314289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2024">
                <a:latin typeface="+mn-lt"/>
                <a:cs typeface="+mn-cs"/>
              </a:defRPr>
            </a:lvl5pPr>
            <a:lvl6pPr marL="2828574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6pPr>
            <a:lvl7pPr marL="3342860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7pPr>
            <a:lvl8pPr marL="3857147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8pPr>
            <a:lvl9pPr marL="4371432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9pPr>
          </a:lstStyle>
          <a:p>
            <a:pPr algn="ctr"/>
            <a:r>
              <a:rPr lang="pt-BR" sz="6000" dirty="0">
                <a:solidFill>
                  <a:schemeClr val="tx2"/>
                </a:solidFill>
                <a:cs typeface="Calibri" panose="020F0502020204030204" pitchFamily="34" charset="0"/>
              </a:rPr>
              <a:t>MARKETING É SEMPRE ÉTICO, MORAL E LEGAL*</a:t>
            </a:r>
          </a:p>
        </p:txBody>
      </p:sp>
    </p:spTree>
    <p:extLst>
      <p:ext uri="{BB962C8B-B14F-4D97-AF65-F5344CB8AC3E}">
        <p14:creationId xmlns:p14="http://schemas.microsoft.com/office/powerpoint/2010/main" val="1966643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Exercício em grupos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Em grupos de 4 a 6 pessoas, você vai “colocar um negócio de pé”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Objetivo Aula 1 – análise de mercado e definição do público-alvo</a:t>
            </a:r>
          </a:p>
          <a:p>
            <a:pPr marL="0" indent="0">
              <a:buNone/>
            </a:pPr>
            <a:r>
              <a:rPr lang="pt-BR" dirty="0"/>
              <a:t>Objetivo Aula 2 – construção do posicionamento e composto de Marketing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060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A5C62903-3A24-4DBD-8FD3-66BAF54D5213}"/>
              </a:ext>
            </a:extLst>
          </p:cNvPr>
          <p:cNvSpPr/>
          <p:nvPr/>
        </p:nvSpPr>
        <p:spPr>
          <a:xfrm>
            <a:off x="2447256" y="9535988"/>
            <a:ext cx="648072" cy="467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B7C503-0967-4A2F-AC10-A07831C53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DA1695-68DB-42F6-ACF3-E7C6498FB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443" y="1470968"/>
            <a:ext cx="14735405" cy="8281044"/>
          </a:xfrm>
        </p:spPr>
        <p:txBody>
          <a:bodyPr/>
          <a:lstStyle/>
          <a:p>
            <a:pPr marL="0" indent="0"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ANÁLISE DO AMBIENTE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bg1">
                    <a:lumMod val="50000"/>
                  </a:schemeClr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ENTENDENDO SEU TARGET</a:t>
            </a:r>
            <a:endParaRPr lang="pt-BR" sz="3000" dirty="0">
              <a:solidFill>
                <a:schemeClr val="tx1"/>
              </a:solidFill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300000"/>
              </a:lnSpc>
              <a:buNone/>
            </a:pPr>
            <a:r>
              <a:rPr lang="pt-BR" sz="3000" b="1" dirty="0">
                <a:solidFill>
                  <a:schemeClr val="bg1">
                    <a:lumMod val="50000"/>
                  </a:schemeClr>
                </a:solidFill>
                <a:latin typeface="Calibri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pt-BR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300000"/>
              </a:lnSpc>
              <a:buNone/>
            </a:pPr>
            <a:endParaRPr lang="pt-BR" dirty="0"/>
          </a:p>
        </p:txBody>
      </p:sp>
      <p:pic>
        <p:nvPicPr>
          <p:cNvPr id="16" name="Picture 3">
            <a:hlinkClick r:id="rId2"/>
            <a:extLst>
              <a:ext uri="{FF2B5EF4-FFF2-40B4-BE49-F238E27FC236}">
                <a16:creationId xmlns:a16="http://schemas.microsoft.com/office/drawing/2014/main" id="{9EE9672F-014D-438A-868A-8AB5A9A7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87" y="9638185"/>
            <a:ext cx="355404" cy="306872"/>
          </a:xfrm>
          <a:prstGeom prst="rect">
            <a:avLst/>
          </a:prstGeom>
        </p:spPr>
      </p:pic>
      <p:pic>
        <p:nvPicPr>
          <p:cNvPr id="10" name="Gráfico 9" descr="Pesquisa">
            <a:extLst>
              <a:ext uri="{FF2B5EF4-FFF2-40B4-BE49-F238E27FC236}">
                <a16:creationId xmlns:a16="http://schemas.microsoft.com/office/drawing/2014/main" id="{25CDDAF9-69BF-4719-ACB8-CFFD11E3EC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061" y="1437586"/>
            <a:ext cx="914400" cy="914400"/>
          </a:xfrm>
          <a:prstGeom prst="rect">
            <a:avLst/>
          </a:prstGeom>
        </p:spPr>
      </p:pic>
      <p:pic>
        <p:nvPicPr>
          <p:cNvPr id="11" name="Gráfico 10" descr="Espiral">
            <a:extLst>
              <a:ext uri="{FF2B5EF4-FFF2-40B4-BE49-F238E27FC236}">
                <a16:creationId xmlns:a16="http://schemas.microsoft.com/office/drawing/2014/main" id="{4EBC0735-DE49-4D06-8A41-A87CCE24A7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061" y="3998755"/>
            <a:ext cx="914400" cy="914400"/>
          </a:xfrm>
          <a:prstGeom prst="rect">
            <a:avLst/>
          </a:prstGeom>
        </p:spPr>
      </p:pic>
      <p:pic>
        <p:nvPicPr>
          <p:cNvPr id="12" name="Gráfico 11" descr="Diagrama Venn">
            <a:extLst>
              <a:ext uri="{FF2B5EF4-FFF2-40B4-BE49-F238E27FC236}">
                <a16:creationId xmlns:a16="http://schemas.microsoft.com/office/drawing/2014/main" id="{0410924F-F299-4CC7-8D77-8FA6EA6409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061" y="27337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13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AD9D3B-2482-4D55-B9BB-7212FBC0D3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Marketing Estratégico</a:t>
            </a:r>
          </a:p>
        </p:txBody>
      </p:sp>
      <p:sp>
        <p:nvSpPr>
          <p:cNvPr id="4" name="Fluxograma: Decisão 3">
            <a:extLst>
              <a:ext uri="{FF2B5EF4-FFF2-40B4-BE49-F238E27FC236}">
                <a16:creationId xmlns:a16="http://schemas.microsoft.com/office/drawing/2014/main" id="{EA7F7B65-2CA0-46F7-AB2C-B6535C9C05A6}"/>
              </a:ext>
            </a:extLst>
          </p:cNvPr>
          <p:cNvSpPr/>
          <p:nvPr/>
        </p:nvSpPr>
        <p:spPr>
          <a:xfrm>
            <a:off x="2951313" y="4063381"/>
            <a:ext cx="2516697" cy="2707469"/>
          </a:xfrm>
          <a:prstGeom prst="flowChartDecision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</a:p>
        </p:txBody>
      </p:sp>
      <p:sp>
        <p:nvSpPr>
          <p:cNvPr id="14" name="Fluxograma: Decisão 13">
            <a:extLst>
              <a:ext uri="{FF2B5EF4-FFF2-40B4-BE49-F238E27FC236}">
                <a16:creationId xmlns:a16="http://schemas.microsoft.com/office/drawing/2014/main" id="{23E03C66-A04D-4953-BDFB-4E63C46E1D11}"/>
              </a:ext>
            </a:extLst>
          </p:cNvPr>
          <p:cNvSpPr/>
          <p:nvPr/>
        </p:nvSpPr>
        <p:spPr>
          <a:xfrm>
            <a:off x="6192867" y="4092216"/>
            <a:ext cx="2516697" cy="2707469"/>
          </a:xfrm>
          <a:prstGeom prst="flowChartDecision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sp>
        <p:nvSpPr>
          <p:cNvPr id="15" name="Fluxograma: Decisão 14">
            <a:extLst>
              <a:ext uri="{FF2B5EF4-FFF2-40B4-BE49-F238E27FC236}">
                <a16:creationId xmlns:a16="http://schemas.microsoft.com/office/drawing/2014/main" id="{672DC503-073B-4941-B63A-07F985A8661D}"/>
              </a:ext>
            </a:extLst>
          </p:cNvPr>
          <p:cNvSpPr/>
          <p:nvPr/>
        </p:nvSpPr>
        <p:spPr>
          <a:xfrm>
            <a:off x="9434421" y="4092216"/>
            <a:ext cx="2516697" cy="2707469"/>
          </a:xfrm>
          <a:prstGeom prst="flowChartDecisi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6" name="Fluxograma: Decisão 15">
            <a:extLst>
              <a:ext uri="{FF2B5EF4-FFF2-40B4-BE49-F238E27FC236}">
                <a16:creationId xmlns:a16="http://schemas.microsoft.com/office/drawing/2014/main" id="{A766EE7B-46BB-498F-AD37-A7F59D935248}"/>
              </a:ext>
            </a:extLst>
          </p:cNvPr>
          <p:cNvSpPr/>
          <p:nvPr/>
        </p:nvSpPr>
        <p:spPr>
          <a:xfrm>
            <a:off x="12675976" y="4092216"/>
            <a:ext cx="2516697" cy="2707469"/>
          </a:xfrm>
          <a:prstGeom prst="flowChartDecision">
            <a:avLst/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21879C-24BA-4CBF-8355-CE8DF41E5039}"/>
              </a:ext>
            </a:extLst>
          </p:cNvPr>
          <p:cNvSpPr txBox="1"/>
          <p:nvPr/>
        </p:nvSpPr>
        <p:spPr>
          <a:xfrm>
            <a:off x="3338973" y="3256043"/>
            <a:ext cx="174137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50" b="1" dirty="0">
                <a:latin typeface="+mj-lt"/>
                <a:cs typeface="Calibri" panose="020F0502020204030204" pitchFamily="34" charset="0"/>
              </a:rPr>
              <a:t>Valioso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A79805-C86C-4FB8-AB68-5DDBACBAFE67}"/>
              </a:ext>
            </a:extLst>
          </p:cNvPr>
          <p:cNvSpPr txBox="1"/>
          <p:nvPr/>
        </p:nvSpPr>
        <p:spPr>
          <a:xfrm>
            <a:off x="6799677" y="3256044"/>
            <a:ext cx="118981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50" b="1" dirty="0">
                <a:latin typeface="+mj-lt"/>
                <a:cs typeface="Calibri" panose="020F0502020204030204" pitchFamily="34" charset="0"/>
              </a:rPr>
              <a:t>Raro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35D5C56-DB21-4E94-ADE2-A1A293958F28}"/>
              </a:ext>
            </a:extLst>
          </p:cNvPr>
          <p:cNvSpPr txBox="1"/>
          <p:nvPr/>
        </p:nvSpPr>
        <p:spPr>
          <a:xfrm>
            <a:off x="9360613" y="2798685"/>
            <a:ext cx="258743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50" b="1" dirty="0">
                <a:latin typeface="+mj-lt"/>
                <a:cs typeface="Calibri" panose="020F0502020204030204" pitchFamily="34" charset="0"/>
              </a:rPr>
              <a:t>Difícil de Imitar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E63BDD-B241-42EE-B9ED-E32EB7E74584}"/>
              </a:ext>
            </a:extLst>
          </p:cNvPr>
          <p:cNvSpPr txBox="1"/>
          <p:nvPr/>
        </p:nvSpPr>
        <p:spPr>
          <a:xfrm>
            <a:off x="11808200" y="2753387"/>
            <a:ext cx="40324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50" b="1" dirty="0">
                <a:latin typeface="+mj-lt"/>
                <a:cs typeface="Calibri" panose="020F0502020204030204" pitchFamily="34" charset="0"/>
              </a:rPr>
              <a:t>Permeia a organização</a:t>
            </a:r>
          </a:p>
        </p:txBody>
      </p:sp>
    </p:spTree>
    <p:extLst>
      <p:ext uri="{BB962C8B-B14F-4D97-AF65-F5344CB8AC3E}">
        <p14:creationId xmlns:p14="http://schemas.microsoft.com/office/powerpoint/2010/main" val="135059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90966E79-B896-416C-9069-2DF758643CCB}"/>
              </a:ext>
            </a:extLst>
          </p:cNvPr>
          <p:cNvSpPr/>
          <p:nvPr/>
        </p:nvSpPr>
        <p:spPr bwMode="auto">
          <a:xfrm>
            <a:off x="4514795" y="2191172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Análise Ambiental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A319D-C121-4921-903B-7A6FF157A2B0}"/>
              </a:ext>
            </a:extLst>
          </p:cNvPr>
          <p:cNvSpPr/>
          <p:nvPr/>
        </p:nvSpPr>
        <p:spPr bwMode="auto">
          <a:xfrm>
            <a:off x="4493835" y="3487316"/>
            <a:ext cx="249001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Segmentação e público-alvo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46C8C7A-3A37-40EF-9D3D-EB409B3CB1AC}"/>
              </a:ext>
            </a:extLst>
          </p:cNvPr>
          <p:cNvSpPr/>
          <p:nvPr/>
        </p:nvSpPr>
        <p:spPr bwMode="auto">
          <a:xfrm>
            <a:off x="4479980" y="4800956"/>
            <a:ext cx="251772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BDCE7B2-1463-4DFE-9390-620F6F903B60}"/>
              </a:ext>
            </a:extLst>
          </p:cNvPr>
          <p:cNvSpPr/>
          <p:nvPr/>
        </p:nvSpPr>
        <p:spPr bwMode="auto">
          <a:xfrm>
            <a:off x="4514795" y="6114596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Def. Composto de Marketing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B17CE540-2F56-4D4E-B6E1-40427B0EDBDE}"/>
              </a:ext>
            </a:extLst>
          </p:cNvPr>
          <p:cNvSpPr/>
          <p:nvPr/>
        </p:nvSpPr>
        <p:spPr bwMode="auto">
          <a:xfrm>
            <a:off x="4479980" y="7428236"/>
            <a:ext cx="251772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Ativação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A5821B-FCC9-43A0-AA7F-FE28902BE52D}"/>
              </a:ext>
            </a:extLst>
          </p:cNvPr>
          <p:cNvSpPr/>
          <p:nvPr/>
        </p:nvSpPr>
        <p:spPr bwMode="auto">
          <a:xfrm>
            <a:off x="4463481" y="8695617"/>
            <a:ext cx="2550725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Controle e Retroalimentação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231A7775-6099-4D43-897B-D93DBB8943B1}"/>
              </a:ext>
            </a:extLst>
          </p:cNvPr>
          <p:cNvSpPr/>
          <p:nvPr/>
        </p:nvSpPr>
        <p:spPr>
          <a:xfrm>
            <a:off x="7020388" y="2924695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7E92AFF9-4FD0-4F06-A3B4-68F001E35489}"/>
              </a:ext>
            </a:extLst>
          </p:cNvPr>
          <p:cNvSpPr/>
          <p:nvPr/>
        </p:nvSpPr>
        <p:spPr>
          <a:xfrm>
            <a:off x="7034421" y="4203536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inal de Multiplicação 11">
            <a:extLst>
              <a:ext uri="{FF2B5EF4-FFF2-40B4-BE49-F238E27FC236}">
                <a16:creationId xmlns:a16="http://schemas.microsoft.com/office/drawing/2014/main" id="{81584E81-BEC4-4142-B94C-553B2B709769}"/>
              </a:ext>
            </a:extLst>
          </p:cNvPr>
          <p:cNvSpPr/>
          <p:nvPr/>
        </p:nvSpPr>
        <p:spPr>
          <a:xfrm>
            <a:off x="7020388" y="5497138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inal de Multiplicação 12">
            <a:extLst>
              <a:ext uri="{FF2B5EF4-FFF2-40B4-BE49-F238E27FC236}">
                <a16:creationId xmlns:a16="http://schemas.microsoft.com/office/drawing/2014/main" id="{80CF0D7E-116F-4F70-9BD9-B80151127779}"/>
              </a:ext>
            </a:extLst>
          </p:cNvPr>
          <p:cNvSpPr/>
          <p:nvPr/>
        </p:nvSpPr>
        <p:spPr>
          <a:xfrm>
            <a:off x="6980696" y="6856313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inal de Multiplicação 13">
            <a:extLst>
              <a:ext uri="{FF2B5EF4-FFF2-40B4-BE49-F238E27FC236}">
                <a16:creationId xmlns:a16="http://schemas.microsoft.com/office/drawing/2014/main" id="{A4664241-6514-4DDE-B392-101BDCA80D96}"/>
              </a:ext>
            </a:extLst>
          </p:cNvPr>
          <p:cNvSpPr/>
          <p:nvPr/>
        </p:nvSpPr>
        <p:spPr>
          <a:xfrm>
            <a:off x="6962889" y="8186007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50C12B-9811-4441-BAF4-6F14878200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Marketing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E671A0E8-0F04-4361-AD52-6EB708C56E6E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8828088" y="5059033"/>
            <a:ext cx="8093075" cy="110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Resultado dependente da coerência entre cada etapa do processo</a:t>
            </a:r>
          </a:p>
        </p:txBody>
      </p:sp>
    </p:spTree>
    <p:extLst>
      <p:ext uri="{BB962C8B-B14F-4D97-AF65-F5344CB8AC3E}">
        <p14:creationId xmlns:p14="http://schemas.microsoft.com/office/powerpoint/2010/main" val="2712083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90966E79-B896-416C-9069-2DF758643CCB}"/>
              </a:ext>
            </a:extLst>
          </p:cNvPr>
          <p:cNvSpPr/>
          <p:nvPr/>
        </p:nvSpPr>
        <p:spPr bwMode="auto">
          <a:xfrm>
            <a:off x="4514795" y="2191172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Análise Ambiental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A319D-C121-4921-903B-7A6FF157A2B0}"/>
              </a:ext>
            </a:extLst>
          </p:cNvPr>
          <p:cNvSpPr/>
          <p:nvPr/>
        </p:nvSpPr>
        <p:spPr bwMode="auto">
          <a:xfrm>
            <a:off x="4493835" y="3487316"/>
            <a:ext cx="249001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Segmentação e público-alvo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46C8C7A-3A37-40EF-9D3D-EB409B3CB1AC}"/>
              </a:ext>
            </a:extLst>
          </p:cNvPr>
          <p:cNvSpPr/>
          <p:nvPr/>
        </p:nvSpPr>
        <p:spPr bwMode="auto">
          <a:xfrm>
            <a:off x="4479980" y="4800956"/>
            <a:ext cx="251772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BDCE7B2-1463-4DFE-9390-620F6F903B60}"/>
              </a:ext>
            </a:extLst>
          </p:cNvPr>
          <p:cNvSpPr/>
          <p:nvPr/>
        </p:nvSpPr>
        <p:spPr bwMode="auto">
          <a:xfrm>
            <a:off x="4514795" y="6114596"/>
            <a:ext cx="244809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Def. Composto de Marketing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B17CE540-2F56-4D4E-B6E1-40427B0EDBDE}"/>
              </a:ext>
            </a:extLst>
          </p:cNvPr>
          <p:cNvSpPr/>
          <p:nvPr/>
        </p:nvSpPr>
        <p:spPr bwMode="auto">
          <a:xfrm>
            <a:off x="4479980" y="7428236"/>
            <a:ext cx="251772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Ativação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A5821B-FCC9-43A0-AA7F-FE28902BE52D}"/>
              </a:ext>
            </a:extLst>
          </p:cNvPr>
          <p:cNvSpPr/>
          <p:nvPr/>
        </p:nvSpPr>
        <p:spPr bwMode="auto">
          <a:xfrm>
            <a:off x="4463481" y="8695617"/>
            <a:ext cx="2550725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Controle e Retroalimentação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6ADF95-99EB-424C-AB62-7310B4867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Marketing</a:t>
            </a:r>
          </a:p>
        </p:txBody>
      </p:sp>
    </p:spTree>
    <p:extLst>
      <p:ext uri="{BB962C8B-B14F-4D97-AF65-F5344CB8AC3E}">
        <p14:creationId xmlns:p14="http://schemas.microsoft.com/office/powerpoint/2010/main" val="3438831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F431E6F-4B3F-4F8F-9315-5B2C25902C1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40" y="4011172"/>
            <a:ext cx="5749483" cy="4061291"/>
          </a:xfrm>
          <a:prstGeom prst="rect">
            <a:avLst/>
          </a:prstGeom>
          <a:noFill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890119-2F69-469E-87F6-3B5F5ECD220D}"/>
              </a:ext>
            </a:extLst>
          </p:cNvPr>
          <p:cNvSpPr txBox="1"/>
          <p:nvPr/>
        </p:nvSpPr>
        <p:spPr>
          <a:xfrm>
            <a:off x="6988329" y="2047156"/>
            <a:ext cx="3634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Megatendências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de Negócios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demográfico e econômico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Tecnológico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Sociocultural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Político Legal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FAA3A60-4D33-4175-BA1D-51EEB655118C}"/>
              </a:ext>
            </a:extLst>
          </p:cNvPr>
          <p:cNvSpPr txBox="1"/>
          <p:nvPr/>
        </p:nvSpPr>
        <p:spPr>
          <a:xfrm>
            <a:off x="3023321" y="9159319"/>
            <a:ext cx="543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Fonte: Adaptado de Porter (2018);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Creative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Commons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7DB9D8-EB76-42AA-B6FD-842051E16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Micro e Macro Ambiente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2312351" y="2028998"/>
            <a:ext cx="1422505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PESTEL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SWOT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5 FORÇAS</a:t>
            </a:r>
          </a:p>
        </p:txBody>
      </p:sp>
      <p:sp>
        <p:nvSpPr>
          <p:cNvPr id="5" name="Triângulo isósceles 4"/>
          <p:cNvSpPr/>
          <p:nvPr/>
        </p:nvSpPr>
        <p:spPr>
          <a:xfrm rot="5400000">
            <a:off x="9858188" y="2672291"/>
            <a:ext cx="3744416" cy="504056"/>
          </a:xfrm>
          <a:prstGeom prst="triangle">
            <a:avLst/>
          </a:prstGeom>
          <a:gradFill flip="none" rotWithShape="1">
            <a:gsLst>
              <a:gs pos="0">
                <a:srgbClr val="105B95">
                  <a:shade val="30000"/>
                  <a:satMod val="115000"/>
                </a:srgbClr>
              </a:gs>
              <a:gs pos="50000">
                <a:srgbClr val="105B95">
                  <a:shade val="67500"/>
                  <a:satMod val="115000"/>
                </a:srgbClr>
              </a:gs>
              <a:gs pos="100000">
                <a:srgbClr val="105B9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1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Mesa com itens de produtividade">
            <a:extLst>
              <a:ext uri="{FF2B5EF4-FFF2-40B4-BE49-F238E27FC236}">
                <a16:creationId xmlns:a16="http://schemas.microsoft.com/office/drawing/2014/main" id="{ED6AA3DB-03AC-4BE9-8DF6-7B8D1B83A9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486" r="21486"/>
          <a:stretch/>
        </p:blipFill>
        <p:spPr>
          <a:xfrm>
            <a:off x="710402" y="1470972"/>
            <a:ext cx="7084281" cy="8281043"/>
          </a:xfrm>
          <a:noFill/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460E3D-F314-4D8C-8A93-13EE6A21D7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28469" y="1470972"/>
            <a:ext cx="8092395" cy="8281043"/>
          </a:xfrm>
        </p:spPr>
        <p:txBody>
          <a:bodyPr anchor="ctr">
            <a:normAutofit/>
          </a:bodyPr>
          <a:lstStyle/>
          <a:p>
            <a:r>
              <a:rPr lang="pt-BR" dirty="0"/>
              <a:t>Prova – 70%</a:t>
            </a:r>
          </a:p>
          <a:p>
            <a:endParaRPr lang="pt-BR" dirty="0"/>
          </a:p>
          <a:p>
            <a:r>
              <a:rPr lang="pt-BR" dirty="0"/>
              <a:t>Trabalho em classe (em grupos) – 30%</a:t>
            </a:r>
          </a:p>
          <a:p>
            <a:endParaRPr lang="pt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FF5B199-784C-4B14-A2F3-842F60F6AD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 anchor="ctr">
            <a:normAutofit lnSpcReduction="10000"/>
          </a:bodyPr>
          <a:lstStyle/>
          <a:p>
            <a:r>
              <a:rPr lang="pt-BR" dirty="0"/>
              <a:t>Avaliação</a:t>
            </a:r>
          </a:p>
        </p:txBody>
      </p:sp>
    </p:spTree>
    <p:extLst>
      <p:ext uri="{BB962C8B-B14F-4D97-AF65-F5344CB8AC3E}">
        <p14:creationId xmlns:p14="http://schemas.microsoft.com/office/powerpoint/2010/main" val="1048306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8B2FAA44-638C-4D1E-8B6F-94E82C653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“EM UMA SOCIEDADE POLARIZADA, FICAR NEUTRO É SE TORNAR  IRRELEVANTE”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tx2"/>
                </a:solidFill>
              </a:rPr>
              <a:t>W. Longo</a:t>
            </a:r>
          </a:p>
        </p:txBody>
      </p:sp>
    </p:spTree>
    <p:extLst>
      <p:ext uri="{BB962C8B-B14F-4D97-AF65-F5344CB8AC3E}">
        <p14:creationId xmlns:p14="http://schemas.microsoft.com/office/powerpoint/2010/main" val="131228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F431E6F-4B3F-4F8F-9315-5B2C25902C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40" y="4011172"/>
            <a:ext cx="5749483" cy="4061291"/>
          </a:xfrm>
          <a:prstGeom prst="rect">
            <a:avLst/>
          </a:prstGeom>
          <a:noFill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890119-2F69-469E-87F6-3B5F5ECD220D}"/>
              </a:ext>
            </a:extLst>
          </p:cNvPr>
          <p:cNvSpPr txBox="1"/>
          <p:nvPr/>
        </p:nvSpPr>
        <p:spPr>
          <a:xfrm>
            <a:off x="6988329" y="2047156"/>
            <a:ext cx="3634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Megatendências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de Negócios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demográfico e econômico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Tecnológico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Sociocultural</a:t>
            </a:r>
          </a:p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Ambiente Político Legal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C3D691-9FE3-40D5-A503-7E1C834A4A05}"/>
              </a:ext>
            </a:extLst>
          </p:cNvPr>
          <p:cNvSpPr txBox="1"/>
          <p:nvPr/>
        </p:nvSpPr>
        <p:spPr>
          <a:xfrm>
            <a:off x="10832048" y="6130743"/>
            <a:ext cx="33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Análise do Ambiente Competitivo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FAA3A60-4D33-4175-BA1D-51EEB655118C}"/>
              </a:ext>
            </a:extLst>
          </p:cNvPr>
          <p:cNvSpPr txBox="1"/>
          <p:nvPr/>
        </p:nvSpPr>
        <p:spPr>
          <a:xfrm>
            <a:off x="3023321" y="9159319"/>
            <a:ext cx="543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Fonte: Adaptado de Porter (2018);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Creative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Commons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9B19BA8-4EE2-4CA9-A4D5-2A0836872054}"/>
              </a:ext>
            </a:extLst>
          </p:cNvPr>
          <p:cNvCxnSpPr>
            <a:cxnSpLocks/>
          </p:cNvCxnSpPr>
          <p:nvPr/>
        </p:nvCxnSpPr>
        <p:spPr>
          <a:xfrm>
            <a:off x="9391887" y="6367636"/>
            <a:ext cx="144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FEFB7B-67DF-4130-8B9A-849D412542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Análise do Micro e Macro Ambiente</a:t>
            </a:r>
          </a:p>
        </p:txBody>
      </p:sp>
    </p:spTree>
    <p:extLst>
      <p:ext uri="{BB962C8B-B14F-4D97-AF65-F5344CB8AC3E}">
        <p14:creationId xmlns:p14="http://schemas.microsoft.com/office/powerpoint/2010/main" val="151442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FCF507-BC34-435A-BABF-45E88EFF99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Análise do Ambiente - Fontes de Dados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0B82001-D934-420A-BB3D-9D5C724C0A9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  <a:noFill/>
          <a:ln/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Sistemas de Informação de Marketing (Pesquisas de mercado, dados primários, Benchmarkings, etc.)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Informações extraídas dos sistemas contábeis da empresa, tais como histórico de demanda, custos, despesas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Informações de Associações (ex: ANAHP) e relatórios setoriais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Dados epidemiológicos, de instituições financeiras, especialistas, acadêmicos, etc. 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Experiência dos colaboradores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KPIs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 todos os recursos da internet: Google </a:t>
            </a:r>
            <a:r>
              <a:rPr lang="pt-BR" dirty="0" err="1"/>
              <a:t>Trends</a:t>
            </a:r>
            <a:r>
              <a:rPr lang="pt-BR" dirty="0"/>
              <a:t>, </a:t>
            </a:r>
            <a:r>
              <a:rPr lang="pt-BR" dirty="0" err="1"/>
              <a:t>BuzzMonitor</a:t>
            </a:r>
            <a:r>
              <a:rPr lang="pt-BR" dirty="0"/>
              <a:t>, </a:t>
            </a:r>
            <a:r>
              <a:rPr lang="pt-BR" dirty="0" err="1"/>
              <a:t>SemRush</a:t>
            </a:r>
            <a:r>
              <a:rPr lang="pt-BR" dirty="0"/>
              <a:t>, </a:t>
            </a:r>
            <a:r>
              <a:rPr lang="pt-BR" dirty="0" err="1"/>
              <a:t>ScupSocial</a:t>
            </a:r>
            <a:r>
              <a:rPr lang="pt-BR" dirty="0"/>
              <a:t>...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819738" lvl="1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313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Exercício em grupos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Crie um negócio na área de saúde alinhado com as megatendências e necessidades de um determinado público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Até o final da aula vocês apresentarão a ideia básica de seu negócio e a quem ele é destinado</a:t>
            </a:r>
          </a:p>
        </p:txBody>
      </p:sp>
    </p:spTree>
    <p:extLst>
      <p:ext uri="{BB962C8B-B14F-4D97-AF65-F5344CB8AC3E}">
        <p14:creationId xmlns:p14="http://schemas.microsoft.com/office/powerpoint/2010/main" val="989091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90966E79-B896-416C-9069-2DF758643CCB}"/>
              </a:ext>
            </a:extLst>
          </p:cNvPr>
          <p:cNvSpPr/>
          <p:nvPr/>
        </p:nvSpPr>
        <p:spPr bwMode="auto">
          <a:xfrm>
            <a:off x="4514795" y="2191172"/>
            <a:ext cx="244809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Análise Ambiental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A319D-C121-4921-903B-7A6FF157A2B0}"/>
              </a:ext>
            </a:extLst>
          </p:cNvPr>
          <p:cNvSpPr/>
          <p:nvPr/>
        </p:nvSpPr>
        <p:spPr bwMode="auto">
          <a:xfrm>
            <a:off x="4493835" y="3487316"/>
            <a:ext cx="249001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Segmentação e público-alvo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46C8C7A-3A37-40EF-9D3D-EB409B3CB1AC}"/>
              </a:ext>
            </a:extLst>
          </p:cNvPr>
          <p:cNvSpPr/>
          <p:nvPr/>
        </p:nvSpPr>
        <p:spPr bwMode="auto">
          <a:xfrm>
            <a:off x="4479980" y="4800956"/>
            <a:ext cx="251772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BDCE7B2-1463-4DFE-9390-620F6F903B60}"/>
              </a:ext>
            </a:extLst>
          </p:cNvPr>
          <p:cNvSpPr/>
          <p:nvPr/>
        </p:nvSpPr>
        <p:spPr bwMode="auto">
          <a:xfrm>
            <a:off x="4514795" y="6114596"/>
            <a:ext cx="244809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Def. Composto de Marketing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B17CE540-2F56-4D4E-B6E1-40427B0EDBDE}"/>
              </a:ext>
            </a:extLst>
          </p:cNvPr>
          <p:cNvSpPr/>
          <p:nvPr/>
        </p:nvSpPr>
        <p:spPr bwMode="auto">
          <a:xfrm>
            <a:off x="4479980" y="7428236"/>
            <a:ext cx="251772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Ativação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A5821B-FCC9-43A0-AA7F-FE28902BE52D}"/>
              </a:ext>
            </a:extLst>
          </p:cNvPr>
          <p:cNvSpPr/>
          <p:nvPr/>
        </p:nvSpPr>
        <p:spPr bwMode="auto">
          <a:xfrm>
            <a:off x="4463481" y="8695617"/>
            <a:ext cx="2550725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Controle e Retroalimentação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880D2F0-8EC2-4AA0-AEFB-DB0BE630F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Marketing</a:t>
            </a:r>
          </a:p>
        </p:txBody>
      </p:sp>
    </p:spTree>
    <p:extLst>
      <p:ext uri="{BB962C8B-B14F-4D97-AF65-F5344CB8AC3E}">
        <p14:creationId xmlns:p14="http://schemas.microsoft.com/office/powerpoint/2010/main" val="3501591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3B5D6FFF-61F5-4922-A570-7F9960A9C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“ESTRATÉGIA É SOBRE FAZER ESCOLHAS”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tx2"/>
                </a:solidFill>
              </a:rPr>
              <a:t>Drucker</a:t>
            </a:r>
          </a:p>
        </p:txBody>
      </p:sp>
    </p:spTree>
    <p:extLst>
      <p:ext uri="{BB962C8B-B14F-4D97-AF65-F5344CB8AC3E}">
        <p14:creationId xmlns:p14="http://schemas.microsoft.com/office/powerpoint/2010/main" val="2622365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BEE4825-DACF-4007-91B5-B985A8923A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Conceito Segmentação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45B46C-893D-446A-99FA-E57EAEEDA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</p:spPr>
        <p:txBody>
          <a:bodyPr anchor="ctr"/>
          <a:lstStyle/>
          <a:p>
            <a:pPr marL="0" indent="0">
              <a:buNone/>
            </a:pPr>
            <a:r>
              <a:rPr lang="pt-BR" dirty="0"/>
              <a:t>Ferramenta de marketing que consiste em dividir um mercado em subconjuntos distintos de indivíduos com respostas, necessidades e preferências semelhantes ou internamente homogêneas, de maneira que possam ser alcançados por um determinado composto de marketing.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7720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BEE4825-DACF-4007-91B5-B985A8923A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Tipos Segmentação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45B46C-893D-446A-99FA-E57EAEEDA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</p:spPr>
        <p:txBody>
          <a:bodyPr/>
          <a:lstStyle/>
          <a:p>
            <a:r>
              <a:rPr lang="pt-BR" u="sng" dirty="0"/>
              <a:t>Critérios</a:t>
            </a:r>
          </a:p>
          <a:p>
            <a:pPr lvl="1"/>
            <a:r>
              <a:rPr lang="pt-BR" dirty="0"/>
              <a:t>Demográficos e geográficos, </a:t>
            </a:r>
          </a:p>
          <a:p>
            <a:pPr lvl="1"/>
            <a:r>
              <a:rPr lang="pt-BR" dirty="0"/>
              <a:t>Sociais e econômicos; </a:t>
            </a:r>
          </a:p>
          <a:p>
            <a:pPr lvl="1"/>
            <a:r>
              <a:rPr lang="pt-BR" dirty="0"/>
              <a:t>Personalidade e estilo de vida, </a:t>
            </a:r>
          </a:p>
          <a:p>
            <a:pPr lvl="1"/>
            <a:r>
              <a:rPr lang="pt-BR" dirty="0"/>
              <a:t>Comportamento face ao produto, marcas ou categoria; </a:t>
            </a:r>
          </a:p>
          <a:p>
            <a:pPr lvl="1"/>
            <a:r>
              <a:rPr lang="pt-BR" dirty="0"/>
              <a:t>Atitudes psicológicas </a:t>
            </a:r>
          </a:p>
          <a:p>
            <a:pPr lvl="1"/>
            <a:r>
              <a:rPr lang="pt-BR" dirty="0"/>
              <a:t>Multicritérios</a:t>
            </a:r>
          </a:p>
          <a:p>
            <a:pPr lvl="1"/>
            <a:endParaRPr lang="pt-BR" dirty="0"/>
          </a:p>
          <a:p>
            <a:r>
              <a:rPr lang="pt-BR" dirty="0"/>
              <a:t>Escolha do critério: estratégia do negócio!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4152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BEE4825-DACF-4007-91B5-B985A8923A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Público-Alvo e Persona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45B46C-893D-446A-99FA-E57EAEEDA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</p:spPr>
        <p:txBody>
          <a:bodyPr>
            <a:normAutofit/>
          </a:bodyPr>
          <a:lstStyle/>
          <a:p>
            <a:r>
              <a:rPr lang="pt-BR" dirty="0"/>
              <a:t>Com base na segmentação é possível determinar o público-alvo </a:t>
            </a:r>
          </a:p>
          <a:p>
            <a:r>
              <a:rPr lang="pt-BR" dirty="0"/>
              <a:t>A persona é o arquétipo do público-alvo</a:t>
            </a:r>
          </a:p>
          <a:p>
            <a:r>
              <a:rPr lang="pt-BR" dirty="0"/>
              <a:t>Descreve como seu público-alvo pensa e sente, quais suas dores e motivações</a:t>
            </a:r>
          </a:p>
        </p:txBody>
      </p:sp>
    </p:spTree>
    <p:extLst>
      <p:ext uri="{BB962C8B-B14F-4D97-AF65-F5344CB8AC3E}">
        <p14:creationId xmlns:p14="http://schemas.microsoft.com/office/powerpoint/2010/main" val="3389070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hape 601"/>
          <p:cNvSpPr txBox="1">
            <a:spLocks noChangeArrowheads="1"/>
          </p:cNvSpPr>
          <p:nvPr/>
        </p:nvSpPr>
        <p:spPr bwMode="auto">
          <a:xfrm>
            <a:off x="10527397" y="5063492"/>
            <a:ext cx="2630685" cy="21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0122" tIns="30122" rIns="30122" bIns="30122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Comportamentos</a:t>
            </a:r>
            <a:r>
              <a:rPr lang="pt-BR" altLang="pt-BR" sz="1400" b="1" dirty="0">
                <a:cs typeface="Calibri" panose="020F0502020204030204" pitchFamily="34" charset="0"/>
                <a:sym typeface="Lato" charset="0"/>
              </a:rPr>
              <a:t>:</a:t>
            </a:r>
          </a:p>
        </p:txBody>
      </p:sp>
      <p:sp>
        <p:nvSpPr>
          <p:cNvPr id="53252" name="Shape 602"/>
          <p:cNvSpPr txBox="1">
            <a:spLocks noChangeArrowheads="1"/>
          </p:cNvSpPr>
          <p:nvPr/>
        </p:nvSpPr>
        <p:spPr bwMode="auto">
          <a:xfrm>
            <a:off x="3568749" y="7461102"/>
            <a:ext cx="2182416" cy="99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163" tIns="40163" rIns="40163" bIns="40163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53585F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Nome: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pt-BR" altLang="pt-BR" sz="2000" b="1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53585F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Idade: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pt-BR" altLang="pt-BR" sz="2000" b="1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53585F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Ocupação: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pt-BR" altLang="pt-BR" sz="2000" b="1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53585F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Personalidade</a:t>
            </a:r>
            <a:r>
              <a:rPr lang="pt-BR" altLang="pt-BR" sz="1400" b="1" dirty="0">
                <a:cs typeface="Calibri" panose="020F0502020204030204" pitchFamily="34" charset="0"/>
                <a:sym typeface="Lato" charset="0"/>
              </a:rPr>
              <a:t>:</a:t>
            </a:r>
          </a:p>
        </p:txBody>
      </p:sp>
      <p:sp>
        <p:nvSpPr>
          <p:cNvPr id="53253" name="Shape 603"/>
          <p:cNvSpPr txBox="1">
            <a:spLocks noChangeArrowheads="1"/>
          </p:cNvSpPr>
          <p:nvPr/>
        </p:nvSpPr>
        <p:spPr bwMode="auto">
          <a:xfrm>
            <a:off x="3826931" y="2637830"/>
            <a:ext cx="2050256" cy="2000250"/>
          </a:xfrm>
          <a:prstGeom prst="rect">
            <a:avLst/>
          </a:prstGeom>
          <a:solidFill>
            <a:srgbClr val="CBCBCB"/>
          </a:solidFill>
          <a:ln w="9525">
            <a:solidFill>
              <a:srgbClr val="2D71BD"/>
            </a:solidFill>
            <a:round/>
            <a:headEnd/>
            <a:tailEnd/>
          </a:ln>
        </p:spPr>
        <p:txBody>
          <a:bodyPr lIns="30122" tIns="30122" rIns="30122" bIns="30122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>
              <a:solidFill>
                <a:srgbClr val="000000"/>
              </a:solidFill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3254" name="Shape 604"/>
          <p:cNvSpPr txBox="1">
            <a:spLocks noChangeArrowheads="1"/>
          </p:cNvSpPr>
          <p:nvPr/>
        </p:nvSpPr>
        <p:spPr bwMode="auto">
          <a:xfrm>
            <a:off x="6822687" y="2698662"/>
            <a:ext cx="3543300" cy="30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0122" tIns="30122" rIns="30122" bIns="30122"/>
          <a:lstStyle>
            <a:lvl1pPr marL="260350" indent="-260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Motivações:</a:t>
            </a: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6C6C6C"/>
              </a:buClr>
              <a:buSzPct val="25000"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Objetivos:</a:t>
            </a: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6C6C6C"/>
              </a:buClr>
              <a:buSzPct val="25000"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Problemas e frustrações:</a:t>
            </a:r>
          </a:p>
        </p:txBody>
      </p:sp>
      <p:sp>
        <p:nvSpPr>
          <p:cNvPr id="53255" name="Shape 605"/>
          <p:cNvSpPr txBox="1">
            <a:spLocks noChangeArrowheads="1"/>
          </p:cNvSpPr>
          <p:nvPr/>
        </p:nvSpPr>
        <p:spPr bwMode="auto">
          <a:xfrm>
            <a:off x="3470970" y="4690232"/>
            <a:ext cx="2823567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0122" tIns="30122" rIns="30122" bIns="30122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en-US" sz="2400" i="1" dirty="0">
                <a:cs typeface="Calibri" panose="020F0502020204030204" pitchFamily="34" charset="0"/>
                <a:sym typeface="Lato" charset="0"/>
              </a:rPr>
              <a:t>“</a:t>
            </a:r>
            <a:r>
              <a:rPr lang="pt-BR" altLang="pt-BR" sz="2400" i="1" dirty="0">
                <a:cs typeface="Calibri" panose="020F0502020204030204" pitchFamily="34" charset="0"/>
                <a:sym typeface="Lato" charset="0"/>
              </a:rPr>
              <a:t>Coloque uma citação que represente essa persona em uma frase</a:t>
            </a:r>
            <a:r>
              <a:rPr lang="pt-BR" altLang="en-US" sz="2400" i="1" dirty="0">
                <a:cs typeface="Calibri" panose="020F0502020204030204" pitchFamily="34" charset="0"/>
                <a:sym typeface="Lato" charset="0"/>
              </a:rPr>
              <a:t>”</a:t>
            </a:r>
            <a:r>
              <a:rPr lang="pt-BR" altLang="pt-BR" sz="2400" i="1" dirty="0">
                <a:cs typeface="Calibri" panose="020F0502020204030204" pitchFamily="34" charset="0"/>
                <a:sym typeface="Lato" charset="0"/>
              </a:rPr>
              <a:t> </a:t>
            </a:r>
          </a:p>
        </p:txBody>
      </p:sp>
      <p:sp>
        <p:nvSpPr>
          <p:cNvPr id="53256" name="Shape 606"/>
          <p:cNvSpPr txBox="1">
            <a:spLocks noChangeArrowheads="1"/>
          </p:cNvSpPr>
          <p:nvPr/>
        </p:nvSpPr>
        <p:spPr bwMode="auto">
          <a:xfrm>
            <a:off x="10527397" y="2614721"/>
            <a:ext cx="3493623" cy="92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0122" tIns="30122" rIns="30122" bIns="30122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Particularidades (histórias):</a:t>
            </a:r>
          </a:p>
        </p:txBody>
      </p:sp>
      <p:cxnSp>
        <p:nvCxnSpPr>
          <p:cNvPr id="53257" name="Shape 607"/>
          <p:cNvCxnSpPr>
            <a:cxnSpLocks noChangeShapeType="1"/>
          </p:cNvCxnSpPr>
          <p:nvPr/>
        </p:nvCxnSpPr>
        <p:spPr bwMode="auto">
          <a:xfrm flipH="1">
            <a:off x="6680454" y="2648549"/>
            <a:ext cx="1787" cy="4230885"/>
          </a:xfrm>
          <a:prstGeom prst="straightConnector1">
            <a:avLst/>
          </a:prstGeom>
          <a:noFill/>
          <a:ln w="9525">
            <a:solidFill>
              <a:srgbClr val="D6D6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8" name="Shape 608"/>
          <p:cNvCxnSpPr>
            <a:cxnSpLocks noChangeShapeType="1"/>
          </p:cNvCxnSpPr>
          <p:nvPr/>
        </p:nvCxnSpPr>
        <p:spPr bwMode="auto">
          <a:xfrm flipH="1">
            <a:off x="10337274" y="2637832"/>
            <a:ext cx="1785" cy="4230885"/>
          </a:xfrm>
          <a:prstGeom prst="straightConnector1">
            <a:avLst/>
          </a:prstGeom>
          <a:noFill/>
          <a:ln w="9525">
            <a:solidFill>
              <a:srgbClr val="D6D6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59" name="Shape 609"/>
          <p:cNvSpPr>
            <a:spLocks/>
          </p:cNvSpPr>
          <p:nvPr/>
        </p:nvSpPr>
        <p:spPr bwMode="auto">
          <a:xfrm>
            <a:off x="4191595" y="2707590"/>
            <a:ext cx="1382316" cy="1907381"/>
          </a:xfrm>
          <a:custGeom>
            <a:avLst/>
            <a:gdLst>
              <a:gd name="T0" fmla="*/ 0 w 120000"/>
              <a:gd name="T1" fmla="*/ 2147483646 h 120000"/>
              <a:gd name="T2" fmla="*/ 2147483646 w 120000"/>
              <a:gd name="T3" fmla="*/ 2147483646 h 120000"/>
              <a:gd name="T4" fmla="*/ 2147483646 w 120000"/>
              <a:gd name="T5" fmla="*/ 2147483646 h 120000"/>
              <a:gd name="T6" fmla="*/ 2147483646 w 120000"/>
              <a:gd name="T7" fmla="*/ 2147483646 h 120000"/>
              <a:gd name="T8" fmla="*/ 2147483646 w 120000"/>
              <a:gd name="T9" fmla="*/ 2147483646 h 120000"/>
              <a:gd name="T10" fmla="*/ 2147483646 w 120000"/>
              <a:gd name="T11" fmla="*/ 2147483646 h 120000"/>
              <a:gd name="T12" fmla="*/ 2147483646 w 120000"/>
              <a:gd name="T13" fmla="*/ 2147483646 h 120000"/>
              <a:gd name="T14" fmla="*/ 2147483646 w 120000"/>
              <a:gd name="T15" fmla="*/ 2147483646 h 120000"/>
              <a:gd name="T16" fmla="*/ 2147483646 w 120000"/>
              <a:gd name="T17" fmla="*/ 2147483646 h 120000"/>
              <a:gd name="T18" fmla="*/ 2147483646 w 120000"/>
              <a:gd name="T19" fmla="*/ 2147483646 h 120000"/>
              <a:gd name="T20" fmla="*/ 2147483646 w 120000"/>
              <a:gd name="T21" fmla="*/ 2147483646 h 120000"/>
              <a:gd name="T22" fmla="*/ 2147483646 w 120000"/>
              <a:gd name="T23" fmla="*/ 2147483646 h 120000"/>
              <a:gd name="T24" fmla="*/ 2147483646 w 120000"/>
              <a:gd name="T25" fmla="*/ 2147483646 h 120000"/>
              <a:gd name="T26" fmla="*/ 2147483646 w 120000"/>
              <a:gd name="T27" fmla="*/ 2147483646 h 120000"/>
              <a:gd name="T28" fmla="*/ 2147483646 w 120000"/>
              <a:gd name="T29" fmla="*/ 2147483646 h 120000"/>
              <a:gd name="T30" fmla="*/ 2147483646 w 120000"/>
              <a:gd name="T31" fmla="*/ 2147483646 h 120000"/>
              <a:gd name="T32" fmla="*/ 2147483646 w 120000"/>
              <a:gd name="T33" fmla="*/ 2147483646 h 120000"/>
              <a:gd name="T34" fmla="*/ 2147483646 w 120000"/>
              <a:gd name="T35" fmla="*/ 2147483646 h 120000"/>
              <a:gd name="T36" fmla="*/ 2147483646 w 120000"/>
              <a:gd name="T37" fmla="*/ 2147483646 h 120000"/>
              <a:gd name="T38" fmla="*/ 2147483646 w 120000"/>
              <a:gd name="T39" fmla="*/ 2147483646 h 120000"/>
              <a:gd name="T40" fmla="*/ 2147483646 w 120000"/>
              <a:gd name="T41" fmla="*/ 2147483646 h 120000"/>
              <a:gd name="T42" fmla="*/ 2147483646 w 120000"/>
              <a:gd name="T43" fmla="*/ 2147483646 h 120000"/>
              <a:gd name="T44" fmla="*/ 2147483646 w 120000"/>
              <a:gd name="T45" fmla="*/ 2147483646 h 120000"/>
              <a:gd name="T46" fmla="*/ 2147483646 w 120000"/>
              <a:gd name="T47" fmla="*/ 2147483646 h 120000"/>
              <a:gd name="T48" fmla="*/ 2147483646 w 120000"/>
              <a:gd name="T49" fmla="*/ 2147483646 h 120000"/>
              <a:gd name="T50" fmla="*/ 2147483646 w 120000"/>
              <a:gd name="T51" fmla="*/ 2147483646 h 120000"/>
              <a:gd name="T52" fmla="*/ 2147483646 w 120000"/>
              <a:gd name="T53" fmla="*/ 2147483646 h 120000"/>
              <a:gd name="T54" fmla="*/ 2147483646 w 120000"/>
              <a:gd name="T55" fmla="*/ 2147483646 h 120000"/>
              <a:gd name="T56" fmla="*/ 2147483646 w 120000"/>
              <a:gd name="T57" fmla="*/ 2147483646 h 120000"/>
              <a:gd name="T58" fmla="*/ 2147483646 w 120000"/>
              <a:gd name="T59" fmla="*/ 2147483646 h 120000"/>
              <a:gd name="T60" fmla="*/ 2147483646 w 120000"/>
              <a:gd name="T61" fmla="*/ 2147483646 h 120000"/>
              <a:gd name="T62" fmla="*/ 2147483646 w 120000"/>
              <a:gd name="T63" fmla="*/ 2147483646 h 120000"/>
              <a:gd name="T64" fmla="*/ 2147483646 w 120000"/>
              <a:gd name="T65" fmla="*/ 2147483646 h 120000"/>
              <a:gd name="T66" fmla="*/ 2147483646 w 120000"/>
              <a:gd name="T67" fmla="*/ 2147483646 h 120000"/>
              <a:gd name="T68" fmla="*/ 2147483646 w 120000"/>
              <a:gd name="T69" fmla="*/ 2147483646 h 120000"/>
              <a:gd name="T70" fmla="*/ 2147483646 w 120000"/>
              <a:gd name="T71" fmla="*/ 2147483646 h 120000"/>
              <a:gd name="T72" fmla="*/ 2147483646 w 120000"/>
              <a:gd name="T73" fmla="*/ 2147483646 h 120000"/>
              <a:gd name="T74" fmla="*/ 2147483646 w 120000"/>
              <a:gd name="T75" fmla="*/ 2147483646 h 120000"/>
              <a:gd name="T76" fmla="*/ 2147483646 w 120000"/>
              <a:gd name="T77" fmla="*/ 2147483646 h 120000"/>
              <a:gd name="T78" fmla="*/ 2147483646 w 120000"/>
              <a:gd name="T79" fmla="*/ 2147483646 h 120000"/>
              <a:gd name="T80" fmla="*/ 2147483646 w 120000"/>
              <a:gd name="T81" fmla="*/ 2147483646 h 120000"/>
              <a:gd name="T82" fmla="*/ 2147483646 w 120000"/>
              <a:gd name="T83" fmla="*/ 2147483646 h 120000"/>
              <a:gd name="T84" fmla="*/ 2147483646 w 120000"/>
              <a:gd name="T85" fmla="*/ 2147483646 h 120000"/>
              <a:gd name="T86" fmla="*/ 2147483646 w 120000"/>
              <a:gd name="T87" fmla="*/ 2147483646 h 120000"/>
              <a:gd name="T88" fmla="*/ 2147483646 w 120000"/>
              <a:gd name="T89" fmla="*/ 2147483646 h 120000"/>
              <a:gd name="T90" fmla="*/ 2147483646 w 120000"/>
              <a:gd name="T91" fmla="*/ 2147483646 h 120000"/>
              <a:gd name="T92" fmla="*/ 2147483646 w 120000"/>
              <a:gd name="T93" fmla="*/ 2147483646 h 120000"/>
              <a:gd name="T94" fmla="*/ 2147483646 w 120000"/>
              <a:gd name="T95" fmla="*/ 2147483646 h 120000"/>
              <a:gd name="T96" fmla="*/ 2147483646 w 120000"/>
              <a:gd name="T97" fmla="*/ 2147483646 h 120000"/>
              <a:gd name="T98" fmla="*/ 2147483646 w 120000"/>
              <a:gd name="T99" fmla="*/ 2147483646 h 120000"/>
              <a:gd name="T100" fmla="*/ 2147483646 w 120000"/>
              <a:gd name="T101" fmla="*/ 2147483646 h 120000"/>
              <a:gd name="T102" fmla="*/ 2147483646 w 120000"/>
              <a:gd name="T103" fmla="*/ 2147483646 h 120000"/>
              <a:gd name="T104" fmla="*/ 2147483646 w 120000"/>
              <a:gd name="T105" fmla="*/ 2147483646 h 120000"/>
              <a:gd name="T106" fmla="*/ 2147483646 w 120000"/>
              <a:gd name="T107" fmla="*/ 2147483646 h 120000"/>
              <a:gd name="T108" fmla="*/ 2147483646 w 120000"/>
              <a:gd name="T109" fmla="*/ 2147483646 h 120000"/>
              <a:gd name="T110" fmla="*/ 2147483646 w 120000"/>
              <a:gd name="T111" fmla="*/ 2147483646 h 120000"/>
              <a:gd name="T112" fmla="*/ 2147483646 w 120000"/>
              <a:gd name="T113" fmla="*/ 2147483646 h 120000"/>
              <a:gd name="T114" fmla="*/ 0 w 120000"/>
              <a:gd name="T115" fmla="*/ 2147483646 h 12000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20000"/>
              <a:gd name="T175" fmla="*/ 0 h 120000"/>
              <a:gd name="T176" fmla="*/ 120000 w 120000"/>
              <a:gd name="T177" fmla="*/ 120000 h 12000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20000" h="120000" extrusionOk="0">
                <a:moveTo>
                  <a:pt x="0" y="120000"/>
                </a:moveTo>
                <a:cubicBezTo>
                  <a:pt x="19734" y="89906"/>
                  <a:pt x="19734" y="89906"/>
                  <a:pt x="19734" y="89906"/>
                </a:cubicBezTo>
                <a:cubicBezTo>
                  <a:pt x="16063" y="89906"/>
                  <a:pt x="16063" y="89906"/>
                  <a:pt x="16063" y="89906"/>
                </a:cubicBezTo>
                <a:cubicBezTo>
                  <a:pt x="16063" y="89906"/>
                  <a:pt x="13996" y="88500"/>
                  <a:pt x="12850" y="88222"/>
                </a:cubicBezTo>
                <a:cubicBezTo>
                  <a:pt x="11699" y="87938"/>
                  <a:pt x="8029" y="86393"/>
                  <a:pt x="7799" y="84986"/>
                </a:cubicBezTo>
                <a:cubicBezTo>
                  <a:pt x="7341" y="83719"/>
                  <a:pt x="8950" y="81751"/>
                  <a:pt x="9638" y="81189"/>
                </a:cubicBezTo>
                <a:cubicBezTo>
                  <a:pt x="10096" y="80767"/>
                  <a:pt x="12158" y="79082"/>
                  <a:pt x="12158" y="79082"/>
                </a:cubicBezTo>
                <a:cubicBezTo>
                  <a:pt x="12621" y="76692"/>
                  <a:pt x="12621" y="76692"/>
                  <a:pt x="12621" y="76692"/>
                </a:cubicBezTo>
                <a:cubicBezTo>
                  <a:pt x="12621" y="76692"/>
                  <a:pt x="11241" y="74579"/>
                  <a:pt x="11241" y="74018"/>
                </a:cubicBezTo>
                <a:cubicBezTo>
                  <a:pt x="11241" y="73595"/>
                  <a:pt x="11012" y="68814"/>
                  <a:pt x="11012" y="68814"/>
                </a:cubicBezTo>
                <a:cubicBezTo>
                  <a:pt x="11012" y="68814"/>
                  <a:pt x="11241" y="65584"/>
                  <a:pt x="11470" y="65022"/>
                </a:cubicBezTo>
                <a:cubicBezTo>
                  <a:pt x="11699" y="64600"/>
                  <a:pt x="20192" y="47583"/>
                  <a:pt x="21109" y="47021"/>
                </a:cubicBezTo>
                <a:cubicBezTo>
                  <a:pt x="21796" y="46599"/>
                  <a:pt x="27076" y="44353"/>
                  <a:pt x="27076" y="44353"/>
                </a:cubicBezTo>
                <a:cubicBezTo>
                  <a:pt x="32809" y="42379"/>
                  <a:pt x="32809" y="42379"/>
                  <a:pt x="32809" y="42379"/>
                </a:cubicBezTo>
                <a:cubicBezTo>
                  <a:pt x="32809" y="42379"/>
                  <a:pt x="34418" y="37881"/>
                  <a:pt x="36021" y="36052"/>
                </a:cubicBezTo>
                <a:cubicBezTo>
                  <a:pt x="37630" y="34223"/>
                  <a:pt x="40843" y="30432"/>
                  <a:pt x="40843" y="30432"/>
                </a:cubicBezTo>
                <a:cubicBezTo>
                  <a:pt x="40843" y="30432"/>
                  <a:pt x="37630" y="26068"/>
                  <a:pt x="37401" y="25506"/>
                </a:cubicBezTo>
                <a:cubicBezTo>
                  <a:pt x="37167" y="25084"/>
                  <a:pt x="36479" y="22415"/>
                  <a:pt x="36479" y="22415"/>
                </a:cubicBezTo>
                <a:cubicBezTo>
                  <a:pt x="36479" y="22415"/>
                  <a:pt x="34418" y="20586"/>
                  <a:pt x="34189" y="19886"/>
                </a:cubicBezTo>
                <a:cubicBezTo>
                  <a:pt x="33730" y="19179"/>
                  <a:pt x="31434" y="14398"/>
                  <a:pt x="32121" y="10323"/>
                </a:cubicBezTo>
                <a:cubicBezTo>
                  <a:pt x="33038" y="6382"/>
                  <a:pt x="37167" y="3852"/>
                  <a:pt x="38318" y="3007"/>
                </a:cubicBezTo>
                <a:cubicBezTo>
                  <a:pt x="39692" y="2168"/>
                  <a:pt x="45660" y="761"/>
                  <a:pt x="47034" y="339"/>
                </a:cubicBezTo>
                <a:cubicBezTo>
                  <a:pt x="48414" y="55"/>
                  <a:pt x="54147" y="-83"/>
                  <a:pt x="57359" y="55"/>
                </a:cubicBezTo>
                <a:cubicBezTo>
                  <a:pt x="60801" y="200"/>
                  <a:pt x="64701" y="1884"/>
                  <a:pt x="65852" y="2729"/>
                </a:cubicBezTo>
                <a:cubicBezTo>
                  <a:pt x="66998" y="3574"/>
                  <a:pt x="70210" y="6665"/>
                  <a:pt x="70440" y="8072"/>
                </a:cubicBezTo>
                <a:cubicBezTo>
                  <a:pt x="70898" y="9339"/>
                  <a:pt x="71356" y="11585"/>
                  <a:pt x="71356" y="12430"/>
                </a:cubicBezTo>
                <a:cubicBezTo>
                  <a:pt x="71356" y="13136"/>
                  <a:pt x="70898" y="15382"/>
                  <a:pt x="70898" y="15382"/>
                </a:cubicBezTo>
                <a:cubicBezTo>
                  <a:pt x="70898" y="15382"/>
                  <a:pt x="71356" y="15521"/>
                  <a:pt x="71814" y="16227"/>
                </a:cubicBezTo>
                <a:cubicBezTo>
                  <a:pt x="72501" y="16928"/>
                  <a:pt x="72730" y="19318"/>
                  <a:pt x="72043" y="20586"/>
                </a:cubicBezTo>
                <a:cubicBezTo>
                  <a:pt x="72043" y="20586"/>
                  <a:pt x="71585" y="22554"/>
                  <a:pt x="70210" y="23677"/>
                </a:cubicBezTo>
                <a:cubicBezTo>
                  <a:pt x="69523" y="24383"/>
                  <a:pt x="67914" y="24522"/>
                  <a:pt x="67914" y="24667"/>
                </a:cubicBezTo>
                <a:cubicBezTo>
                  <a:pt x="67227" y="25367"/>
                  <a:pt x="67914" y="26490"/>
                  <a:pt x="67914" y="26490"/>
                </a:cubicBezTo>
                <a:cubicBezTo>
                  <a:pt x="67914" y="26490"/>
                  <a:pt x="74339" y="29164"/>
                  <a:pt x="75714" y="30849"/>
                </a:cubicBezTo>
                <a:cubicBezTo>
                  <a:pt x="77094" y="32539"/>
                  <a:pt x="81452" y="36197"/>
                  <a:pt x="81452" y="36197"/>
                </a:cubicBezTo>
                <a:cubicBezTo>
                  <a:pt x="81452" y="36197"/>
                  <a:pt x="88565" y="37320"/>
                  <a:pt x="91778" y="38020"/>
                </a:cubicBezTo>
                <a:cubicBezTo>
                  <a:pt x="94990" y="38726"/>
                  <a:pt x="100723" y="40555"/>
                  <a:pt x="101645" y="41256"/>
                </a:cubicBezTo>
                <a:cubicBezTo>
                  <a:pt x="102332" y="41817"/>
                  <a:pt x="106690" y="48005"/>
                  <a:pt x="107149" y="48711"/>
                </a:cubicBezTo>
                <a:cubicBezTo>
                  <a:pt x="107836" y="49412"/>
                  <a:pt x="112658" y="61926"/>
                  <a:pt x="113116" y="63193"/>
                </a:cubicBezTo>
                <a:cubicBezTo>
                  <a:pt x="113803" y="64600"/>
                  <a:pt x="114261" y="66846"/>
                  <a:pt x="115178" y="67413"/>
                </a:cubicBezTo>
                <a:cubicBezTo>
                  <a:pt x="115870" y="67830"/>
                  <a:pt x="117016" y="70082"/>
                  <a:pt x="117016" y="71205"/>
                </a:cubicBezTo>
                <a:cubicBezTo>
                  <a:pt x="117016" y="72333"/>
                  <a:pt x="116558" y="74579"/>
                  <a:pt x="115641" y="74579"/>
                </a:cubicBezTo>
                <a:cubicBezTo>
                  <a:pt x="114949" y="74579"/>
                  <a:pt x="113803" y="75708"/>
                  <a:pt x="113803" y="75708"/>
                </a:cubicBezTo>
                <a:cubicBezTo>
                  <a:pt x="113803" y="75708"/>
                  <a:pt x="115870" y="76553"/>
                  <a:pt x="116329" y="77537"/>
                </a:cubicBezTo>
                <a:cubicBezTo>
                  <a:pt x="116558" y="78521"/>
                  <a:pt x="118619" y="79221"/>
                  <a:pt x="118390" y="80344"/>
                </a:cubicBezTo>
                <a:cubicBezTo>
                  <a:pt x="118161" y="81473"/>
                  <a:pt x="117016" y="82879"/>
                  <a:pt x="117016" y="82879"/>
                </a:cubicBezTo>
                <a:cubicBezTo>
                  <a:pt x="117016" y="82879"/>
                  <a:pt x="119312" y="84847"/>
                  <a:pt x="119312" y="86393"/>
                </a:cubicBezTo>
                <a:cubicBezTo>
                  <a:pt x="119312" y="87938"/>
                  <a:pt x="120687" y="87516"/>
                  <a:pt x="119541" y="88644"/>
                </a:cubicBezTo>
                <a:cubicBezTo>
                  <a:pt x="118390" y="89906"/>
                  <a:pt x="117016" y="91174"/>
                  <a:pt x="117016" y="91174"/>
                </a:cubicBezTo>
                <a:cubicBezTo>
                  <a:pt x="120000" y="95110"/>
                  <a:pt x="120000" y="95110"/>
                  <a:pt x="120000" y="95110"/>
                </a:cubicBezTo>
                <a:cubicBezTo>
                  <a:pt x="113803" y="99330"/>
                  <a:pt x="113803" y="99330"/>
                  <a:pt x="113803" y="99330"/>
                </a:cubicBezTo>
                <a:cubicBezTo>
                  <a:pt x="112658" y="97362"/>
                  <a:pt x="112658" y="97362"/>
                  <a:pt x="112658" y="97362"/>
                </a:cubicBezTo>
                <a:cubicBezTo>
                  <a:pt x="109445" y="98485"/>
                  <a:pt x="109445" y="98485"/>
                  <a:pt x="109445" y="98485"/>
                </a:cubicBezTo>
                <a:cubicBezTo>
                  <a:pt x="107149" y="98346"/>
                  <a:pt x="107149" y="98346"/>
                  <a:pt x="107149" y="98346"/>
                </a:cubicBezTo>
                <a:cubicBezTo>
                  <a:pt x="105774" y="100597"/>
                  <a:pt x="105774" y="100597"/>
                  <a:pt x="105774" y="100597"/>
                </a:cubicBezTo>
                <a:cubicBezTo>
                  <a:pt x="105774" y="100597"/>
                  <a:pt x="105316" y="101581"/>
                  <a:pt x="104858" y="102421"/>
                </a:cubicBezTo>
                <a:cubicBezTo>
                  <a:pt x="104165" y="103266"/>
                  <a:pt x="102561" y="103827"/>
                  <a:pt x="102561" y="103827"/>
                </a:cubicBezTo>
                <a:cubicBezTo>
                  <a:pt x="104858" y="119716"/>
                  <a:pt x="104858" y="119716"/>
                  <a:pt x="104858" y="119716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7B1979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FECA54-FE59-4F20-9B0A-5ABE7ED2CB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Modelo de Persona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desenho, atletismo&#10;&#10;Descrição gerada automaticamente">
            <a:extLst>
              <a:ext uri="{FF2B5EF4-FFF2-40B4-BE49-F238E27FC236}">
                <a16:creationId xmlns:a16="http://schemas.microsoft.com/office/drawing/2014/main" id="{099493C0-B5A1-40A5-A0C5-79D93C00D8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95" y="6943700"/>
            <a:ext cx="4887297" cy="2430413"/>
          </a:xfrm>
          <a:prstGeom prst="rect">
            <a:avLst/>
          </a:prstGeom>
        </p:spPr>
      </p:pic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B43FA23C-4828-4C52-BF9D-C1D590AC9B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486" r="21486"/>
          <a:stretch/>
        </p:blipFill>
        <p:spPr>
          <a:xfrm>
            <a:off x="2384495" y="1471613"/>
            <a:ext cx="4374054" cy="5112047"/>
          </a:xfrm>
        </p:spPr>
      </p:pic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97BC8A0D-4CF3-450B-B540-7EB1DAEAB3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28469" y="1470972"/>
            <a:ext cx="8092395" cy="8281043"/>
          </a:xfrm>
        </p:spPr>
        <p:txBody>
          <a:bodyPr>
            <a:normAutofit/>
          </a:bodyPr>
          <a:lstStyle/>
          <a:p>
            <a:pPr lvl="1"/>
            <a:r>
              <a:rPr lang="pt-BR" dirty="0"/>
              <a:t>Mestrado em Cultura Organizacional e Diversidade pela Universidade Presbiteriana Mackenzie, Pós-Graduação e Bacharelado em Administração de Empresas pela FGV; Pós-Graduação em Filosofia pela PUC; Pós-Graduação em Marketing Digital pela PUC</a:t>
            </a:r>
          </a:p>
          <a:p>
            <a:pPr lvl="1"/>
            <a:r>
              <a:rPr lang="pt-BR" dirty="0"/>
              <a:t>Especialização em Estratégia pela Georgetown </a:t>
            </a:r>
            <a:r>
              <a:rPr lang="pt-BR" dirty="0" err="1"/>
              <a:t>University</a:t>
            </a:r>
            <a:r>
              <a:rPr lang="pt-BR" dirty="0"/>
              <a:t> - The </a:t>
            </a:r>
            <a:r>
              <a:rPr lang="pt-BR" dirty="0" err="1"/>
              <a:t>McDonough</a:t>
            </a:r>
            <a:r>
              <a:rPr lang="pt-BR" dirty="0"/>
              <a:t> </a:t>
            </a:r>
            <a:r>
              <a:rPr lang="pt-BR" dirty="0" err="1"/>
              <a:t>School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Business e D&amp;I pela Cornell </a:t>
            </a:r>
            <a:r>
              <a:rPr lang="pt-BR" dirty="0" err="1"/>
              <a:t>University</a:t>
            </a:r>
            <a:endParaRPr lang="pt-BR" dirty="0"/>
          </a:p>
          <a:p>
            <a:pPr lvl="1"/>
            <a:r>
              <a:rPr lang="pt-BR" dirty="0"/>
              <a:t>Diretora de marketing e </a:t>
            </a:r>
            <a:r>
              <a:rPr lang="pt-BR" dirty="0" err="1"/>
              <a:t>head</a:t>
            </a:r>
            <a:r>
              <a:rPr lang="pt-BR" dirty="0"/>
              <a:t> de unidades de negócios em grandes empresas do setor farmacêutico, tendo atuado inclusive no Marketing Global (</a:t>
            </a:r>
            <a:r>
              <a:rPr lang="pt-BR" dirty="0" err="1"/>
              <a:t>Aspirin</a:t>
            </a:r>
            <a:r>
              <a:rPr lang="pt-BR" dirty="0"/>
              <a:t> Global Brand </a:t>
            </a:r>
            <a:r>
              <a:rPr lang="pt-BR" dirty="0" err="1"/>
              <a:t>Leader</a:t>
            </a:r>
            <a:r>
              <a:rPr lang="pt-BR" dirty="0"/>
              <a:t> - Bayer)</a:t>
            </a:r>
          </a:p>
          <a:p>
            <a:pPr lvl="1"/>
            <a:r>
              <a:rPr lang="pt-BR" dirty="0"/>
              <a:t>Professora nos programas de pós-graduação e MBA da FGV desde 2009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1751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hape 601"/>
          <p:cNvSpPr txBox="1">
            <a:spLocks noChangeArrowheads="1"/>
          </p:cNvSpPr>
          <p:nvPr/>
        </p:nvSpPr>
        <p:spPr bwMode="auto">
          <a:xfrm>
            <a:off x="10527397" y="5063492"/>
            <a:ext cx="2630685" cy="21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0122" tIns="30122" rIns="30122" bIns="30122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Comportamentos</a:t>
            </a:r>
            <a:r>
              <a:rPr lang="pt-BR" altLang="pt-BR" sz="1400" b="1" dirty="0">
                <a:cs typeface="Calibri" panose="020F0502020204030204" pitchFamily="34" charset="0"/>
                <a:sym typeface="Lato" charset="0"/>
              </a:rPr>
              <a:t>:</a:t>
            </a:r>
          </a:p>
        </p:txBody>
      </p:sp>
      <p:sp>
        <p:nvSpPr>
          <p:cNvPr id="53252" name="Shape 602"/>
          <p:cNvSpPr txBox="1">
            <a:spLocks noChangeArrowheads="1"/>
          </p:cNvSpPr>
          <p:nvPr/>
        </p:nvSpPr>
        <p:spPr bwMode="auto">
          <a:xfrm>
            <a:off x="3092422" y="5404037"/>
            <a:ext cx="3095560" cy="384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0163" tIns="40163" rIns="40163" bIns="40163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53585F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Nome: Luiz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pt-BR" altLang="pt-BR" sz="2000" b="1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53585F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Idade: 28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pt-BR" altLang="pt-BR" sz="2000" b="1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53585F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Ocupação: </a:t>
            </a:r>
            <a:r>
              <a:rPr lang="pt-BR" altLang="pt-BR" sz="2000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Administrativo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pt-BR" altLang="pt-BR" sz="2000" b="1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53585F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Personalidade: </a:t>
            </a:r>
            <a:r>
              <a:rPr lang="pt-BR" altLang="pt-BR" sz="2000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Bom caráter, religioso, ligado à comunidade e família</a:t>
            </a:r>
          </a:p>
        </p:txBody>
      </p:sp>
      <p:sp>
        <p:nvSpPr>
          <p:cNvPr id="53254" name="Shape 604"/>
          <p:cNvSpPr txBox="1">
            <a:spLocks noChangeArrowheads="1"/>
          </p:cNvSpPr>
          <p:nvPr/>
        </p:nvSpPr>
        <p:spPr bwMode="auto">
          <a:xfrm>
            <a:off x="6650287" y="2614720"/>
            <a:ext cx="3543300" cy="690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0122" tIns="30122" rIns="30122" bIns="30122"/>
          <a:lstStyle>
            <a:lvl1pPr marL="260350" indent="-260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Motivações: </a:t>
            </a:r>
            <a:r>
              <a:rPr lang="pt-BR" altLang="pt-BR" sz="2000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Trabalha para dar o melhor para sua família</a:t>
            </a: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6C6C6C"/>
              </a:buClr>
              <a:buSzPct val="25000"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Objetivos: </a:t>
            </a:r>
            <a:r>
              <a:rPr lang="pt-BR" altLang="pt-BR" sz="2000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quer viver com maior conforto, casar, ter filhos</a:t>
            </a: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000000"/>
              </a:buClr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6C6C6C"/>
              </a:buClr>
              <a:buSzPct val="25000"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Problemas e frustrações: </a:t>
            </a: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6C6C6C"/>
              </a:buClr>
              <a:buSzPct val="25000"/>
            </a:pPr>
            <a:r>
              <a:rPr lang="pt-BR" altLang="pt-BR" sz="2000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Trabalha muito; tem pouco tempo e recurso para lazer e por isto valoriza cada momento livre. </a:t>
            </a: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6C6C6C"/>
              </a:buClr>
              <a:buSzPct val="25000"/>
            </a:pPr>
            <a:r>
              <a:rPr lang="pt-BR" altLang="pt-BR" sz="2000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Teme que sua função seja “digitalizada”. </a:t>
            </a: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6C6C6C"/>
              </a:buClr>
              <a:buSzPct val="25000"/>
            </a:pPr>
            <a:r>
              <a:rPr lang="pt-BR" altLang="pt-BR" sz="2000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Vive na mesma comunidade por toda e vida e deverá se manter ali</a:t>
            </a:r>
          </a:p>
          <a:p>
            <a:pPr>
              <a:lnSpc>
                <a:spcPct val="100000"/>
              </a:lnSpc>
              <a:spcBef>
                <a:spcPts val="225"/>
              </a:spcBef>
              <a:buClr>
                <a:srgbClr val="6C6C6C"/>
              </a:buClr>
              <a:buSzPct val="25000"/>
              <a:buNone/>
            </a:pPr>
            <a:endParaRPr lang="pt-BR" altLang="pt-BR" sz="2000" b="1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</p:txBody>
      </p:sp>
      <p:sp>
        <p:nvSpPr>
          <p:cNvPr id="53255" name="Shape 605"/>
          <p:cNvSpPr txBox="1">
            <a:spLocks noChangeArrowheads="1"/>
          </p:cNvSpPr>
          <p:nvPr/>
        </p:nvSpPr>
        <p:spPr bwMode="auto">
          <a:xfrm>
            <a:off x="3212325" y="4739284"/>
            <a:ext cx="2823567" cy="198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0122" tIns="30122" rIns="30122" bIns="30122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en-US" sz="2400" i="1" dirty="0">
                <a:cs typeface="Calibri" panose="020F0502020204030204" pitchFamily="34" charset="0"/>
                <a:sym typeface="Lato" charset="0"/>
              </a:rPr>
              <a:t>“</a:t>
            </a:r>
            <a:r>
              <a:rPr lang="pt-BR" altLang="pt-BR" sz="2400" i="1" dirty="0">
                <a:cs typeface="Calibri" panose="020F0502020204030204" pitchFamily="34" charset="0"/>
                <a:sym typeface="Lato" charset="0"/>
              </a:rPr>
              <a:t>Quero fazer a coisa certa.</a:t>
            </a:r>
            <a:r>
              <a:rPr lang="pt-BR" altLang="en-US" sz="2400" i="1" dirty="0">
                <a:cs typeface="Calibri" panose="020F0502020204030204" pitchFamily="34" charset="0"/>
                <a:sym typeface="Lato" charset="0"/>
              </a:rPr>
              <a:t>”</a:t>
            </a:r>
            <a:r>
              <a:rPr lang="pt-BR" altLang="pt-BR" sz="2400" i="1" dirty="0">
                <a:cs typeface="Calibri" panose="020F0502020204030204" pitchFamily="34" charset="0"/>
                <a:sym typeface="Lato" charset="0"/>
              </a:rPr>
              <a:t> </a:t>
            </a:r>
          </a:p>
        </p:txBody>
      </p:sp>
      <p:sp>
        <p:nvSpPr>
          <p:cNvPr id="53256" name="Shape 606"/>
          <p:cNvSpPr txBox="1">
            <a:spLocks noChangeArrowheads="1"/>
          </p:cNvSpPr>
          <p:nvPr/>
        </p:nvSpPr>
        <p:spPr bwMode="auto">
          <a:xfrm>
            <a:off x="10527397" y="2614720"/>
            <a:ext cx="3493623" cy="569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0122" tIns="30122" rIns="30122" bIns="30122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pt-BR" sz="2000" b="1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Particularidades (histórias):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pt-BR" sz="2000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Joga futebol com os colegas de trabalho (e com os chefes)</a:t>
            </a: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endParaRPr lang="pt-BR" altLang="pt-BR" sz="2000" dirty="0">
              <a:ea typeface="Verdana" panose="020B0604030504040204" pitchFamily="34" charset="0"/>
              <a:cs typeface="Calibri" panose="020F0502020204030204" pitchFamily="34" charset="0"/>
              <a:sym typeface="Lato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>
                <a:srgbClr val="6C6C6C"/>
              </a:buClr>
              <a:buSzPct val="25000"/>
              <a:buFontTx/>
              <a:buNone/>
            </a:pPr>
            <a:r>
              <a:rPr lang="pt-BR" altLang="pt-BR" sz="2000" dirty="0">
                <a:ea typeface="Verdana" panose="020B0604030504040204" pitchFamily="34" charset="0"/>
                <a:cs typeface="Calibri" panose="020F0502020204030204" pitchFamily="34" charset="0"/>
                <a:sym typeface="Lato" charset="0"/>
              </a:rPr>
              <a:t>Contribui pouco em casa com os trabalhos domésticos</a:t>
            </a:r>
          </a:p>
        </p:txBody>
      </p:sp>
      <p:cxnSp>
        <p:nvCxnSpPr>
          <p:cNvPr id="53257" name="Shape 607"/>
          <p:cNvCxnSpPr>
            <a:cxnSpLocks noChangeShapeType="1"/>
          </p:cNvCxnSpPr>
          <p:nvPr/>
        </p:nvCxnSpPr>
        <p:spPr bwMode="auto">
          <a:xfrm flipH="1">
            <a:off x="6331669" y="2698663"/>
            <a:ext cx="1787" cy="4230885"/>
          </a:xfrm>
          <a:prstGeom prst="straightConnector1">
            <a:avLst/>
          </a:prstGeom>
          <a:noFill/>
          <a:ln w="9525">
            <a:solidFill>
              <a:srgbClr val="D6D6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8" name="Shape 608"/>
          <p:cNvCxnSpPr>
            <a:cxnSpLocks noChangeShapeType="1"/>
          </p:cNvCxnSpPr>
          <p:nvPr/>
        </p:nvCxnSpPr>
        <p:spPr bwMode="auto">
          <a:xfrm flipH="1">
            <a:off x="10337274" y="2637832"/>
            <a:ext cx="1785" cy="4230885"/>
          </a:xfrm>
          <a:prstGeom prst="straightConnector1">
            <a:avLst/>
          </a:prstGeom>
          <a:noFill/>
          <a:ln w="9525">
            <a:solidFill>
              <a:srgbClr val="D6D6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FECA54-FE59-4F20-9B0A-5ABE7ED2CB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Modelo de Persona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109D111-56EE-47C2-AB1F-85415416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59" t="7092" r="15896" b="14898"/>
          <a:stretch/>
        </p:blipFill>
        <p:spPr>
          <a:xfrm>
            <a:off x="3650848" y="1855853"/>
            <a:ext cx="1946523" cy="26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29985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41191" y="1615108"/>
            <a:ext cx="15303524" cy="3096344"/>
          </a:xfrm>
        </p:spPr>
        <p:txBody>
          <a:bodyPr/>
          <a:lstStyle/>
          <a:p>
            <a:r>
              <a:rPr lang="pt-BR" dirty="0"/>
              <a:t>Estratégias de Marketing </a:t>
            </a:r>
            <a:br>
              <a:rPr lang="pt-BR" dirty="0"/>
            </a:br>
            <a:r>
              <a:rPr lang="pt-BR" dirty="0"/>
              <a:t>Dia 2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1141191" y="4999045"/>
            <a:ext cx="15303500" cy="3889375"/>
          </a:xfrm>
        </p:spPr>
        <p:txBody>
          <a:bodyPr/>
          <a:lstStyle/>
          <a:p>
            <a:r>
              <a:rPr lang="pt-BR" dirty="0"/>
              <a:t>Profa. Me. Alessandra H. V. Miyazaki</a:t>
            </a:r>
          </a:p>
        </p:txBody>
      </p:sp>
    </p:spTree>
    <p:extLst>
      <p:ext uri="{BB962C8B-B14F-4D97-AF65-F5344CB8AC3E}">
        <p14:creationId xmlns:p14="http://schemas.microsoft.com/office/powerpoint/2010/main" val="197750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A5C62903-3A24-4DBD-8FD3-66BAF54D5213}"/>
              </a:ext>
            </a:extLst>
          </p:cNvPr>
          <p:cNvSpPr/>
          <p:nvPr/>
        </p:nvSpPr>
        <p:spPr>
          <a:xfrm>
            <a:off x="2447256" y="9535988"/>
            <a:ext cx="648072" cy="467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B7C503-0967-4A2F-AC10-A07831C53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DA1695-68DB-42F6-ACF3-E7C6498FB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443" y="1470968"/>
            <a:ext cx="14735405" cy="8281044"/>
          </a:xfrm>
        </p:spPr>
        <p:txBody>
          <a:bodyPr/>
          <a:lstStyle/>
          <a:p>
            <a:pPr marL="0" indent="0">
              <a:lnSpc>
                <a:spcPct val="300000"/>
              </a:lnSpc>
              <a:buNone/>
            </a:pPr>
            <a:r>
              <a:rPr lang="pt-BR" sz="3200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REVISÃO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200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200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COMPOSTO DE MARKETING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200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MÉTRICAS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200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TENDÊNCIAS FUTURAS</a:t>
            </a:r>
          </a:p>
        </p:txBody>
      </p:sp>
      <p:pic>
        <p:nvPicPr>
          <p:cNvPr id="16" name="Picture 3">
            <a:hlinkClick r:id="rId2"/>
            <a:extLst>
              <a:ext uri="{FF2B5EF4-FFF2-40B4-BE49-F238E27FC236}">
                <a16:creationId xmlns:a16="http://schemas.microsoft.com/office/drawing/2014/main" id="{9EE9672F-014D-438A-868A-8AB5A9A7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87" y="9638185"/>
            <a:ext cx="355404" cy="306872"/>
          </a:xfrm>
          <a:prstGeom prst="rect">
            <a:avLst/>
          </a:prstGeom>
        </p:spPr>
      </p:pic>
      <p:pic>
        <p:nvPicPr>
          <p:cNvPr id="10" name="Gráfico 9" descr="Lista de verificação">
            <a:extLst>
              <a:ext uri="{FF2B5EF4-FFF2-40B4-BE49-F238E27FC236}">
                <a16:creationId xmlns:a16="http://schemas.microsoft.com/office/drawing/2014/main" id="{9F666339-7C4A-460A-BABA-FC2EA84C57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891" y="6788062"/>
            <a:ext cx="914400" cy="914400"/>
          </a:xfrm>
          <a:prstGeom prst="rect">
            <a:avLst/>
          </a:prstGeom>
        </p:spPr>
      </p:pic>
      <p:pic>
        <p:nvPicPr>
          <p:cNvPr id="11" name="Gráfico 10" descr="Marketing">
            <a:extLst>
              <a:ext uri="{FF2B5EF4-FFF2-40B4-BE49-F238E27FC236}">
                <a16:creationId xmlns:a16="http://schemas.microsoft.com/office/drawing/2014/main" id="{B81A6E1F-7DEA-4AF2-9FA2-DB55B30E89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891" y="4989274"/>
            <a:ext cx="914400" cy="914400"/>
          </a:xfrm>
          <a:prstGeom prst="rect">
            <a:avLst/>
          </a:prstGeom>
        </p:spPr>
      </p:pic>
      <p:pic>
        <p:nvPicPr>
          <p:cNvPr id="12" name="Gráfico 11" descr="Conexões">
            <a:extLst>
              <a:ext uri="{FF2B5EF4-FFF2-40B4-BE49-F238E27FC236}">
                <a16:creationId xmlns:a16="http://schemas.microsoft.com/office/drawing/2014/main" id="{77DE2018-9EC8-4BFC-AFDC-BAD7F205C2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891" y="8189540"/>
            <a:ext cx="914400" cy="914400"/>
          </a:xfrm>
          <a:prstGeom prst="rect">
            <a:avLst/>
          </a:prstGeom>
        </p:spPr>
      </p:pic>
      <p:pic>
        <p:nvPicPr>
          <p:cNvPr id="13" name="Gráfico 12" descr="Cabeça com engrenagens">
            <a:extLst>
              <a:ext uri="{FF2B5EF4-FFF2-40B4-BE49-F238E27FC236}">
                <a16:creationId xmlns:a16="http://schemas.microsoft.com/office/drawing/2014/main" id="{5AF0D1E8-6E3F-4457-96E6-DCC428F41E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43" y="2018278"/>
            <a:ext cx="914400" cy="914400"/>
          </a:xfrm>
          <a:prstGeom prst="rect">
            <a:avLst/>
          </a:prstGeom>
        </p:spPr>
      </p:pic>
      <p:pic>
        <p:nvPicPr>
          <p:cNvPr id="14" name="Gráfico 13" descr="Alvo">
            <a:extLst>
              <a:ext uri="{FF2B5EF4-FFF2-40B4-BE49-F238E27FC236}">
                <a16:creationId xmlns:a16="http://schemas.microsoft.com/office/drawing/2014/main" id="{682D4DC8-7E9C-47A4-8594-1174C61E62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6243" y="36083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29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48E9FF5-C8CD-4D40-A5D8-044039AC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12" y="3163094"/>
            <a:ext cx="8784976" cy="5856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9DC588-BA32-4471-9E9A-BCD2642C1D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14488"/>
            <a:ext cx="15303500" cy="3097212"/>
          </a:xfrm>
          <a:prstGeom prst="rect">
            <a:avLst/>
          </a:prstGeom>
        </p:spPr>
        <p:txBody>
          <a:bodyPr/>
          <a:lstStyle/>
          <a:p>
            <a:pPr algn="l" defTabSz="885200"/>
            <a:r>
              <a:rPr lang="pt-BR" sz="3450" b="1" cap="all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+mn-cs"/>
              </a:rPr>
              <a:t>Reflexão final</a:t>
            </a:r>
            <a:endParaRPr lang="en-US" sz="3450" b="1" cap="all" dirty="0">
              <a:solidFill>
                <a:schemeClr val="bg1"/>
              </a:solidFill>
              <a:latin typeface="Calibri" panose="020F050202020403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728F8E1-B2B4-41CE-A634-549F148D8648}"/>
              </a:ext>
            </a:extLst>
          </p:cNvPr>
          <p:cNvSpPr/>
          <p:nvPr/>
        </p:nvSpPr>
        <p:spPr>
          <a:xfrm>
            <a:off x="2447256" y="9535988"/>
            <a:ext cx="936104" cy="751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51CFB1E-F57F-40D7-8385-19B125A6A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1131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i="1" dirty="0">
                <a:latin typeface="+mj-lt"/>
                <a:cs typeface="Calibri" panose="020F0502020204030204" pitchFamily="34" charset="0"/>
              </a:rPr>
              <a:t>“Marketing é importante demais para ser deixado para o departamento de marketing.”</a:t>
            </a:r>
          </a:p>
          <a:p>
            <a:pPr marL="0" indent="0" algn="r">
              <a:buNone/>
            </a:pPr>
            <a:r>
              <a:rPr lang="pt-BR" b="1" dirty="0">
                <a:latin typeface="+mj-lt"/>
                <a:cs typeface="Calibri" panose="020F0502020204030204" pitchFamily="34" charset="0"/>
              </a:rPr>
              <a:t>David Packard</a:t>
            </a:r>
          </a:p>
        </p:txBody>
      </p:sp>
    </p:spTree>
    <p:extLst>
      <p:ext uri="{BB962C8B-B14F-4D97-AF65-F5344CB8AC3E}">
        <p14:creationId xmlns:p14="http://schemas.microsoft.com/office/powerpoint/2010/main" val="1879931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BAEC38-AD9C-4619-BCCE-2989D0F05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6000" b="1" dirty="0"/>
              <a:t>“Bom marketing é uma negociação onde não é necessário negociar.”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pt-BR" dirty="0"/>
              <a:t>A. Miyazaki</a:t>
            </a:r>
          </a:p>
        </p:txBody>
      </p:sp>
    </p:spTree>
    <p:extLst>
      <p:ext uri="{BB962C8B-B14F-4D97-AF65-F5344CB8AC3E}">
        <p14:creationId xmlns:p14="http://schemas.microsoft.com/office/powerpoint/2010/main" val="3379934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689B40-93B6-455B-9C50-DF24F2606F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A Evolução da Orientação de Mercado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DF2AFE-0274-47E4-9900-65151268A1BA}"/>
              </a:ext>
            </a:extLst>
          </p:cNvPr>
          <p:cNvSpPr/>
          <p:nvPr/>
        </p:nvSpPr>
        <p:spPr bwMode="auto">
          <a:xfrm>
            <a:off x="2675674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Orientação de produção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869385-60F6-44E2-B926-BE6548157F23}"/>
              </a:ext>
            </a:extLst>
          </p:cNvPr>
          <p:cNvSpPr/>
          <p:nvPr/>
        </p:nvSpPr>
        <p:spPr bwMode="auto">
          <a:xfrm>
            <a:off x="10332442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Orientação de mercado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4413A0-8FF6-4AEF-956A-36AD2ADA867F}"/>
              </a:ext>
            </a:extLst>
          </p:cNvPr>
          <p:cNvSpPr/>
          <p:nvPr/>
        </p:nvSpPr>
        <p:spPr bwMode="auto">
          <a:xfrm>
            <a:off x="7780186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Orientação de vendas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BD8621-2867-466F-BD33-1F36E41AA551}"/>
              </a:ext>
            </a:extLst>
          </p:cNvPr>
          <p:cNvSpPr/>
          <p:nvPr/>
        </p:nvSpPr>
        <p:spPr bwMode="auto">
          <a:xfrm>
            <a:off x="5227930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Orientação de produto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1E41F25-AFB4-48C8-A9EC-09B3EDEDE4D1}"/>
              </a:ext>
            </a:extLst>
          </p:cNvPr>
          <p:cNvSpPr/>
          <p:nvPr/>
        </p:nvSpPr>
        <p:spPr bwMode="auto">
          <a:xfrm rot="16200000">
            <a:off x="8131323" y="-1233544"/>
            <a:ext cx="1565978" cy="11705356"/>
          </a:xfrm>
          <a:prstGeom prst="triangle">
            <a:avLst>
              <a:gd name="adj" fmla="val 48885"/>
            </a:avLst>
          </a:prstGeom>
          <a:solidFill>
            <a:srgbClr val="003E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defTabSz="1371600" eaLnBrk="0" hangingPunct="0"/>
            <a:endParaRPr lang="en-US" sz="1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174677C6-EC3C-4DA6-9E64-651D3AFDF80B}"/>
              </a:ext>
            </a:extLst>
          </p:cNvPr>
          <p:cNvSpPr/>
          <p:nvPr/>
        </p:nvSpPr>
        <p:spPr bwMode="auto">
          <a:xfrm>
            <a:off x="12884699" y="6133446"/>
            <a:ext cx="2268252" cy="1458326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Outras orientações (</a:t>
            </a:r>
            <a:r>
              <a:rPr lang="pt-BR" sz="2400" dirty="0" err="1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incl</a:t>
            </a:r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. Societal)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692B67C-E5A4-4DBB-80F2-3037B89A0C82}"/>
              </a:ext>
            </a:extLst>
          </p:cNvPr>
          <p:cNvSpPr txBox="1"/>
          <p:nvPr/>
        </p:nvSpPr>
        <p:spPr>
          <a:xfrm>
            <a:off x="3031435" y="2532048"/>
            <a:ext cx="139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Produto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85B2F3F-75AA-48C6-84FF-B0A7531AFB50}"/>
              </a:ext>
            </a:extLst>
          </p:cNvPr>
          <p:cNvSpPr txBox="1"/>
          <p:nvPr/>
        </p:nvSpPr>
        <p:spPr>
          <a:xfrm>
            <a:off x="12567577" y="5465003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Consumidor</a:t>
            </a:r>
          </a:p>
        </p:txBody>
      </p:sp>
      <p:sp>
        <p:nvSpPr>
          <p:cNvPr id="21" name="Isosceles Triangle 18">
            <a:extLst>
              <a:ext uri="{FF2B5EF4-FFF2-40B4-BE49-F238E27FC236}">
                <a16:creationId xmlns:a16="http://schemas.microsoft.com/office/drawing/2014/main" id="{C3450342-5BA7-4AC2-B3C8-83DBB221B210}"/>
              </a:ext>
            </a:extLst>
          </p:cNvPr>
          <p:cNvSpPr/>
          <p:nvPr/>
        </p:nvSpPr>
        <p:spPr bwMode="auto">
          <a:xfrm rot="5400000">
            <a:off x="8131323" y="-2075280"/>
            <a:ext cx="1565978" cy="11705356"/>
          </a:xfrm>
          <a:prstGeom prst="triangle">
            <a:avLst>
              <a:gd name="adj" fmla="val 4888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defTabSz="1371600" eaLnBrk="0" hangingPunct="0"/>
            <a:endParaRPr lang="en-US" sz="1600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12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C16320EF-F491-40DF-9BC6-12CC200F76AE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13" r="-7113"/>
          <a:stretch/>
        </p:blipFill>
        <p:spPr bwMode="auto">
          <a:xfrm>
            <a:off x="710400" y="1470968"/>
            <a:ext cx="16184229" cy="8281432"/>
          </a:xfrm>
          <a:noFill/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267BE-BCFE-4E38-B77F-EDD2486693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Decisão de Compra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457B47-FCE5-40A1-9A4F-2D3F04B1921E}"/>
              </a:ext>
            </a:extLst>
          </p:cNvPr>
          <p:cNvSpPr/>
          <p:nvPr/>
        </p:nvSpPr>
        <p:spPr>
          <a:xfrm>
            <a:off x="3714893" y="9391972"/>
            <a:ext cx="2710357" cy="389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Fonte: Kotler e Keller, 2006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D53CA1F-DB1A-4B21-B444-740936E6C2C6}"/>
              </a:ext>
            </a:extLst>
          </p:cNvPr>
          <p:cNvSpPr/>
          <p:nvPr/>
        </p:nvSpPr>
        <p:spPr>
          <a:xfrm>
            <a:off x="9648056" y="3595588"/>
            <a:ext cx="5976664" cy="4644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519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90966E79-B896-416C-9069-2DF758643CCB}"/>
              </a:ext>
            </a:extLst>
          </p:cNvPr>
          <p:cNvSpPr/>
          <p:nvPr/>
        </p:nvSpPr>
        <p:spPr bwMode="auto">
          <a:xfrm>
            <a:off x="4514795" y="2191172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Análise Ambiental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A319D-C121-4921-903B-7A6FF157A2B0}"/>
              </a:ext>
            </a:extLst>
          </p:cNvPr>
          <p:cNvSpPr/>
          <p:nvPr/>
        </p:nvSpPr>
        <p:spPr bwMode="auto">
          <a:xfrm>
            <a:off x="4493835" y="3487316"/>
            <a:ext cx="249001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Segmentação e público-alvo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46C8C7A-3A37-40EF-9D3D-EB409B3CB1AC}"/>
              </a:ext>
            </a:extLst>
          </p:cNvPr>
          <p:cNvSpPr/>
          <p:nvPr/>
        </p:nvSpPr>
        <p:spPr bwMode="auto">
          <a:xfrm>
            <a:off x="4479980" y="4800956"/>
            <a:ext cx="251772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BDCE7B2-1463-4DFE-9390-620F6F903B60}"/>
              </a:ext>
            </a:extLst>
          </p:cNvPr>
          <p:cNvSpPr/>
          <p:nvPr/>
        </p:nvSpPr>
        <p:spPr bwMode="auto">
          <a:xfrm>
            <a:off x="4514795" y="6114596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Def. Composto de Marketing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B17CE540-2F56-4D4E-B6E1-40427B0EDBDE}"/>
              </a:ext>
            </a:extLst>
          </p:cNvPr>
          <p:cNvSpPr/>
          <p:nvPr/>
        </p:nvSpPr>
        <p:spPr bwMode="auto">
          <a:xfrm>
            <a:off x="4479980" y="7428236"/>
            <a:ext cx="251772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Ativação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A5821B-FCC9-43A0-AA7F-FE28902BE52D}"/>
              </a:ext>
            </a:extLst>
          </p:cNvPr>
          <p:cNvSpPr/>
          <p:nvPr/>
        </p:nvSpPr>
        <p:spPr bwMode="auto">
          <a:xfrm>
            <a:off x="4463481" y="8695617"/>
            <a:ext cx="2550725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Controle e Retroalimentação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inal de Multiplicação 9">
            <a:extLst>
              <a:ext uri="{FF2B5EF4-FFF2-40B4-BE49-F238E27FC236}">
                <a16:creationId xmlns:a16="http://schemas.microsoft.com/office/drawing/2014/main" id="{231A7775-6099-4D43-897B-D93DBB8943B1}"/>
              </a:ext>
            </a:extLst>
          </p:cNvPr>
          <p:cNvSpPr/>
          <p:nvPr/>
        </p:nvSpPr>
        <p:spPr>
          <a:xfrm>
            <a:off x="7020388" y="2924695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7E92AFF9-4FD0-4F06-A3B4-68F001E35489}"/>
              </a:ext>
            </a:extLst>
          </p:cNvPr>
          <p:cNvSpPr/>
          <p:nvPr/>
        </p:nvSpPr>
        <p:spPr>
          <a:xfrm>
            <a:off x="7034421" y="4203536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inal de Multiplicação 11">
            <a:extLst>
              <a:ext uri="{FF2B5EF4-FFF2-40B4-BE49-F238E27FC236}">
                <a16:creationId xmlns:a16="http://schemas.microsoft.com/office/drawing/2014/main" id="{81584E81-BEC4-4142-B94C-553B2B709769}"/>
              </a:ext>
            </a:extLst>
          </p:cNvPr>
          <p:cNvSpPr/>
          <p:nvPr/>
        </p:nvSpPr>
        <p:spPr>
          <a:xfrm>
            <a:off x="7020388" y="5497138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inal de Multiplicação 12">
            <a:extLst>
              <a:ext uri="{FF2B5EF4-FFF2-40B4-BE49-F238E27FC236}">
                <a16:creationId xmlns:a16="http://schemas.microsoft.com/office/drawing/2014/main" id="{80CF0D7E-116F-4F70-9BD9-B80151127779}"/>
              </a:ext>
            </a:extLst>
          </p:cNvPr>
          <p:cNvSpPr/>
          <p:nvPr/>
        </p:nvSpPr>
        <p:spPr>
          <a:xfrm>
            <a:off x="6980696" y="6856313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inal de Multiplicação 13">
            <a:extLst>
              <a:ext uri="{FF2B5EF4-FFF2-40B4-BE49-F238E27FC236}">
                <a16:creationId xmlns:a16="http://schemas.microsoft.com/office/drawing/2014/main" id="{A4664241-6514-4DDE-B392-101BDCA80D96}"/>
              </a:ext>
            </a:extLst>
          </p:cNvPr>
          <p:cNvSpPr/>
          <p:nvPr/>
        </p:nvSpPr>
        <p:spPr>
          <a:xfrm>
            <a:off x="6962889" y="8186007"/>
            <a:ext cx="648072" cy="7019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D801B9A6-CAE1-4622-A48E-893461E2085C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8828088" y="5090709"/>
            <a:ext cx="8093075" cy="1042208"/>
          </a:xfr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pt-BR" dirty="0"/>
              <a:t>Resultado dependente da coerência entre cada etapa do processo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9436E16-6323-4BD9-89C7-922741E2FD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Marketing</a:t>
            </a:r>
          </a:p>
        </p:txBody>
      </p:sp>
    </p:spTree>
    <p:extLst>
      <p:ext uri="{BB962C8B-B14F-4D97-AF65-F5344CB8AC3E}">
        <p14:creationId xmlns:p14="http://schemas.microsoft.com/office/powerpoint/2010/main" val="679584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90966E79-B896-416C-9069-2DF758643CCB}"/>
              </a:ext>
            </a:extLst>
          </p:cNvPr>
          <p:cNvSpPr/>
          <p:nvPr/>
        </p:nvSpPr>
        <p:spPr bwMode="auto">
          <a:xfrm>
            <a:off x="4514795" y="2191172"/>
            <a:ext cx="244809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Análise Ambiental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A319D-C121-4921-903B-7A6FF157A2B0}"/>
              </a:ext>
            </a:extLst>
          </p:cNvPr>
          <p:cNvSpPr/>
          <p:nvPr/>
        </p:nvSpPr>
        <p:spPr bwMode="auto">
          <a:xfrm>
            <a:off x="4493835" y="3487316"/>
            <a:ext cx="249001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Segmentação e público-alvo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46C8C7A-3A37-40EF-9D3D-EB409B3CB1AC}"/>
              </a:ext>
            </a:extLst>
          </p:cNvPr>
          <p:cNvSpPr/>
          <p:nvPr/>
        </p:nvSpPr>
        <p:spPr bwMode="auto">
          <a:xfrm>
            <a:off x="4479980" y="4800956"/>
            <a:ext cx="251772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BDCE7B2-1463-4DFE-9390-620F6F903B60}"/>
              </a:ext>
            </a:extLst>
          </p:cNvPr>
          <p:cNvSpPr/>
          <p:nvPr/>
        </p:nvSpPr>
        <p:spPr bwMode="auto">
          <a:xfrm>
            <a:off x="4514795" y="6114596"/>
            <a:ext cx="244809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Def. Composto de Marketing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B17CE540-2F56-4D4E-B6E1-40427B0EDBDE}"/>
              </a:ext>
            </a:extLst>
          </p:cNvPr>
          <p:cNvSpPr/>
          <p:nvPr/>
        </p:nvSpPr>
        <p:spPr bwMode="auto">
          <a:xfrm>
            <a:off x="4479980" y="7428236"/>
            <a:ext cx="2517724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Ativação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A5821B-FCC9-43A0-AA7F-FE28902BE52D}"/>
              </a:ext>
            </a:extLst>
          </p:cNvPr>
          <p:cNvSpPr/>
          <p:nvPr/>
        </p:nvSpPr>
        <p:spPr bwMode="auto">
          <a:xfrm>
            <a:off x="4463481" y="8695617"/>
            <a:ext cx="2550725" cy="8822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Controle e Retroalimentação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D55C16-A23A-4D72-81C1-26B209ADDA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Marketing</a:t>
            </a:r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EC75876C-00D4-495C-81F5-50DFF52D06A4}"/>
              </a:ext>
            </a:extLst>
          </p:cNvPr>
          <p:cNvSpPr/>
          <p:nvPr/>
        </p:nvSpPr>
        <p:spPr>
          <a:xfrm>
            <a:off x="8537846" y="5367590"/>
            <a:ext cx="5472608" cy="3492046"/>
          </a:xfrm>
          <a:prstGeom prst="triangl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42D480E8-62A9-4DEC-BEEE-D09DDCF9245F}"/>
              </a:ext>
            </a:extLst>
          </p:cNvPr>
          <p:cNvSpPr/>
          <p:nvPr/>
        </p:nvSpPr>
        <p:spPr>
          <a:xfrm rot="10800000">
            <a:off x="8553994" y="1741293"/>
            <a:ext cx="5472608" cy="3492046"/>
          </a:xfrm>
          <a:prstGeom prst="triangl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906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53B4CEC6-CA42-4EF5-9C3A-C157940CEA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“NÃO É VOCÊ QUE POSICIONA O PRODUTO; </a:t>
            </a:r>
            <a:br>
              <a:rPr lang="pt-BR" sz="6000" b="1" dirty="0">
                <a:solidFill>
                  <a:schemeClr val="tx2"/>
                </a:solidFill>
              </a:rPr>
            </a:br>
            <a:r>
              <a:rPr lang="pt-BR" sz="6000" b="1" dirty="0">
                <a:solidFill>
                  <a:schemeClr val="tx2"/>
                </a:solidFill>
              </a:rPr>
              <a:t>É O CLIENTE”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tx2"/>
                </a:solidFill>
              </a:rPr>
              <a:t>Ries</a:t>
            </a:r>
          </a:p>
        </p:txBody>
      </p:sp>
    </p:spTree>
    <p:extLst>
      <p:ext uri="{BB962C8B-B14F-4D97-AF65-F5344CB8AC3E}">
        <p14:creationId xmlns:p14="http://schemas.microsoft.com/office/powerpoint/2010/main" val="98819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A5C62903-3A24-4DBD-8FD3-66BAF54D5213}"/>
              </a:ext>
            </a:extLst>
          </p:cNvPr>
          <p:cNvSpPr/>
          <p:nvPr/>
        </p:nvSpPr>
        <p:spPr>
          <a:xfrm>
            <a:off x="2447256" y="9535988"/>
            <a:ext cx="648072" cy="467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 descr="Rede">
            <a:extLst>
              <a:ext uri="{FF2B5EF4-FFF2-40B4-BE49-F238E27FC236}">
                <a16:creationId xmlns:a16="http://schemas.microsoft.com/office/drawing/2014/main" id="{1AB43BC9-0D04-4DE6-A843-498E206D6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54" y="1986225"/>
            <a:ext cx="914400" cy="914400"/>
          </a:xfrm>
          <a:prstGeom prst="rect">
            <a:avLst/>
          </a:prstGeom>
        </p:spPr>
      </p:pic>
      <p:pic>
        <p:nvPicPr>
          <p:cNvPr id="6" name="Gráfico 5" descr="Carrinho de compras">
            <a:extLst>
              <a:ext uri="{FF2B5EF4-FFF2-40B4-BE49-F238E27FC236}">
                <a16:creationId xmlns:a16="http://schemas.microsoft.com/office/drawing/2014/main" id="{BCE88DA4-0D0E-40FF-8F65-660EDDF3FE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54" y="4745414"/>
            <a:ext cx="914400" cy="914400"/>
          </a:xfrm>
          <a:prstGeom prst="rect">
            <a:avLst/>
          </a:prstGeom>
        </p:spPr>
      </p:pic>
      <p:pic>
        <p:nvPicPr>
          <p:cNvPr id="8" name="Gráfico 7" descr="Sacola de compras">
            <a:extLst>
              <a:ext uri="{FF2B5EF4-FFF2-40B4-BE49-F238E27FC236}">
                <a16:creationId xmlns:a16="http://schemas.microsoft.com/office/drawing/2014/main" id="{8217CAFD-EAA1-4A3E-A530-0492649C26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254" y="6119815"/>
            <a:ext cx="914400" cy="914400"/>
          </a:xfrm>
          <a:prstGeom prst="rect">
            <a:avLst/>
          </a:prstGeom>
        </p:spPr>
      </p:pic>
      <p:pic>
        <p:nvPicPr>
          <p:cNvPr id="3" name="Gráfico 2" descr="Livros">
            <a:extLst>
              <a:ext uri="{FF2B5EF4-FFF2-40B4-BE49-F238E27FC236}">
                <a16:creationId xmlns:a16="http://schemas.microsoft.com/office/drawing/2014/main" id="{D0C492F5-24C9-4BE9-A7E7-795E513030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254" y="3242066"/>
            <a:ext cx="914400" cy="914400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B7C503-0967-4A2F-AC10-A07831C53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DA1695-68DB-42F6-ACF3-E7C6498FB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443" y="1470968"/>
            <a:ext cx="14735405" cy="8281044"/>
          </a:xfrm>
        </p:spPr>
        <p:txBody>
          <a:bodyPr/>
          <a:lstStyle/>
          <a:p>
            <a:pPr marL="0" indent="0">
              <a:lnSpc>
                <a:spcPct val="300000"/>
              </a:lnSpc>
              <a:buNone/>
            </a:pPr>
            <a:r>
              <a:rPr lang="pt-BR" dirty="0"/>
              <a:t>O QUE É MARKETING... E O QUE NÃO É MARKETING!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HISTÓRIA DO MARKETING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COMPORTAMENTO DO CONSUMIDOR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pt-BR" sz="30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PROCESSO DE DECISÃO DE COMPRA</a:t>
            </a:r>
          </a:p>
          <a:p>
            <a:pPr marL="0" indent="0">
              <a:lnSpc>
                <a:spcPct val="300000"/>
              </a:lnSpc>
              <a:buNone/>
            </a:pPr>
            <a:endParaRPr lang="pt-BR" dirty="0"/>
          </a:p>
        </p:txBody>
      </p:sp>
      <p:pic>
        <p:nvPicPr>
          <p:cNvPr id="16" name="Picture 3">
            <a:hlinkClick r:id="rId10"/>
            <a:extLst>
              <a:ext uri="{FF2B5EF4-FFF2-40B4-BE49-F238E27FC236}">
                <a16:creationId xmlns:a16="http://schemas.microsoft.com/office/drawing/2014/main" id="{9EE9672F-014D-438A-868A-8AB5A9A736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487" y="9638185"/>
            <a:ext cx="355404" cy="3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65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B385313-2FE3-423B-B5D6-7281583D9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Posicionamento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064C71B-1FD2-43B6-9886-88C2B37B6269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709613" y="2820182"/>
            <a:ext cx="16184562" cy="55832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432" tIns="21432" rIns="21432" bIns="21432" numCol="1" spcCol="38100" rtlCol="0" anchor="ctr">
            <a:spAutoFit/>
          </a:bodyPr>
          <a:lstStyle/>
          <a:p>
            <a:pPr marL="0" indent="0" defTabSz="619103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  <a:sym typeface="Helvetica Light"/>
              </a:rPr>
              <a:t>P</a:t>
            </a:r>
            <a:r>
              <a:rPr lang="pt-BR" dirty="0">
                <a:latin typeface="+mj-lt"/>
                <a:cs typeface="Calibri" panose="020F0502020204030204" pitchFamily="34" charset="0"/>
              </a:rPr>
              <a:t>rocesso de análise, articulação e ativação de uma oferta que diferencie sua proposta da concorrência, que proporcione uma vantagem competitiva sustentável, </a:t>
            </a:r>
            <a:r>
              <a:rPr lang="pt-BR" u="sng" dirty="0">
                <a:latin typeface="+mj-lt"/>
                <a:cs typeface="Calibri" panose="020F0502020204030204" pitchFamily="34" charset="0"/>
              </a:rPr>
              <a:t>do ponto de vista da percepção de um público-alvo</a:t>
            </a:r>
          </a:p>
          <a:p>
            <a:pPr marL="0" indent="0" defTabSz="619103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u="sng" dirty="0">
              <a:solidFill>
                <a:srgbClr val="000000"/>
              </a:solidFill>
              <a:latin typeface="+mj-lt"/>
              <a:ea typeface="Verdana" panose="020B0604030504040204" pitchFamily="34" charset="0"/>
              <a:cs typeface="Calibri" panose="020F0502020204030204" pitchFamily="34" charset="0"/>
              <a:sym typeface="Helvetica Light"/>
            </a:endParaRPr>
          </a:p>
          <a:p>
            <a:pPr marL="0" indent="0" defTabSz="619103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latin typeface="+mj-lt"/>
                <a:cs typeface="Calibri" panose="020F0502020204030204" pitchFamily="34" charset="0"/>
                <a:sym typeface="Helvetica Light"/>
              </a:rPr>
              <a:t>Critérios</a:t>
            </a:r>
            <a:r>
              <a:rPr lang="pt-BR" dirty="0">
                <a:latin typeface="+mj-lt"/>
                <a:cs typeface="Calibri" panose="020F0502020204030204" pitchFamily="34" charset="0"/>
                <a:sym typeface="Helvetica Light"/>
              </a:rPr>
              <a:t>: </a:t>
            </a:r>
            <a:r>
              <a:rPr lang="pt-BR" dirty="0">
                <a:latin typeface="+mj-lt"/>
                <a:cs typeface="Calibri" panose="020F0502020204030204" pitchFamily="34" charset="0"/>
              </a:rPr>
              <a:t>importância, </a:t>
            </a:r>
            <a:r>
              <a:rPr lang="pt-BR" dirty="0" err="1">
                <a:latin typeface="+mj-lt"/>
                <a:cs typeface="Calibri" panose="020F0502020204030204" pitchFamily="34" charset="0"/>
              </a:rPr>
              <a:t>distintividade</a:t>
            </a:r>
            <a:r>
              <a:rPr lang="pt-BR" dirty="0">
                <a:latin typeface="+mj-lt"/>
                <a:cs typeface="Calibri" panose="020F0502020204030204" pitchFamily="34" charset="0"/>
              </a:rPr>
              <a:t>, superioridade, comunicabilidade, sustentabilidade, disponibilidade e rentabilidade </a:t>
            </a:r>
            <a:endParaRPr lang="pt-BR" dirty="0">
              <a:latin typeface="+mj-lt"/>
              <a:cs typeface="Calibri" panose="020F0502020204030204" pitchFamily="34" charset="0"/>
              <a:sym typeface="Helvetica Light"/>
            </a:endParaRPr>
          </a:p>
          <a:p>
            <a:pPr marL="0" indent="0" defTabSz="619103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000000"/>
              </a:solidFill>
              <a:latin typeface="+mj-lt"/>
              <a:ea typeface="Verdana" panose="020B0604030504040204" pitchFamily="34" charset="0"/>
              <a:cs typeface="Calibri" panose="020F0502020204030204" pitchFamily="34" charset="0"/>
              <a:sym typeface="Helvetica Light"/>
            </a:endParaRPr>
          </a:p>
          <a:p>
            <a:pPr marL="0" indent="0" algn="ctr" defTabSz="619103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+mn-lt"/>
              <a:ea typeface="Helvetica Light"/>
              <a:cs typeface="Calibri" panose="020F050202020403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4894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76BC988-3AAC-4D7C-BD83-CBF91123BD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“A DIFERENÇA ENTRE A PALAVRA CERTA E QUASE CERTA É A DIFERENÇA ENTRE UM VAGA-LUME E UM RAIO”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tx2"/>
                </a:solidFill>
              </a:rPr>
              <a:t>Mark Twain</a:t>
            </a:r>
          </a:p>
        </p:txBody>
      </p:sp>
    </p:spTree>
    <p:extLst>
      <p:ext uri="{BB962C8B-B14F-4D97-AF65-F5344CB8AC3E}">
        <p14:creationId xmlns:p14="http://schemas.microsoft.com/office/powerpoint/2010/main" val="1092415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4B5E4B-498C-4C13-988F-D4A1F6195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0"/>
            <a:ext cx="12480000" cy="1196400"/>
          </a:xfrm>
        </p:spPr>
        <p:txBody>
          <a:bodyPr/>
          <a:lstStyle/>
          <a:p>
            <a:r>
              <a:rPr lang="pt-BR" dirty="0"/>
              <a:t>Posicionamento = autêntico, relevante para o consumidor, diferente da concorrência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054CC11-C346-48B4-964B-665D76DF15EF}"/>
              </a:ext>
            </a:extLst>
          </p:cNvPr>
          <p:cNvGrpSpPr/>
          <p:nvPr/>
        </p:nvGrpSpPr>
        <p:grpSpPr>
          <a:xfrm>
            <a:off x="3311353" y="3199284"/>
            <a:ext cx="11235449" cy="5184576"/>
            <a:chOff x="2972811" y="4000798"/>
            <a:chExt cx="7770378" cy="22854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96851C9-B6BB-4ECF-82E2-7380A4087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513" y="4243622"/>
              <a:ext cx="1734686" cy="498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11" y="3"/>
                </a:cxn>
                <a:cxn ang="0">
                  <a:pos x="1512" y="309"/>
                </a:cxn>
                <a:cxn ang="0">
                  <a:pos x="1612" y="309"/>
                </a:cxn>
                <a:cxn ang="0">
                  <a:pos x="1431" y="459"/>
                </a:cxn>
                <a:cxn ang="0">
                  <a:pos x="1227" y="309"/>
                </a:cxn>
                <a:cxn ang="0">
                  <a:pos x="1339" y="306"/>
                </a:cxn>
                <a:cxn ang="0">
                  <a:pos x="1335" y="150"/>
                </a:cxn>
                <a:cxn ang="0">
                  <a:pos x="0" y="150"/>
                </a:cxn>
                <a:cxn ang="0">
                  <a:pos x="0" y="0"/>
                </a:cxn>
              </a:cxnLst>
              <a:rect l="0" t="0" r="r" b="b"/>
              <a:pathLst>
                <a:path w="1612" h="459">
                  <a:moveTo>
                    <a:pt x="0" y="0"/>
                  </a:moveTo>
                  <a:lnTo>
                    <a:pt x="1511" y="3"/>
                  </a:lnTo>
                  <a:lnTo>
                    <a:pt x="1512" y="309"/>
                  </a:lnTo>
                  <a:lnTo>
                    <a:pt x="1612" y="309"/>
                  </a:lnTo>
                  <a:lnTo>
                    <a:pt x="1431" y="459"/>
                  </a:lnTo>
                  <a:lnTo>
                    <a:pt x="1227" y="309"/>
                  </a:lnTo>
                  <a:lnTo>
                    <a:pt x="1339" y="306"/>
                  </a:lnTo>
                  <a:lnTo>
                    <a:pt x="1335" y="150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dirty="0">
                <a:cs typeface="Calibri" panose="020F050202020403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E941762-7FE1-40BC-8B29-6422788A7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513" y="5573601"/>
              <a:ext cx="1734686" cy="498345"/>
            </a:xfrm>
            <a:custGeom>
              <a:avLst/>
              <a:gdLst/>
              <a:ahLst/>
              <a:cxnLst>
                <a:cxn ang="0">
                  <a:pos x="0" y="459"/>
                </a:cxn>
                <a:cxn ang="0">
                  <a:pos x="1511" y="456"/>
                </a:cxn>
                <a:cxn ang="0">
                  <a:pos x="1512" y="150"/>
                </a:cxn>
                <a:cxn ang="0">
                  <a:pos x="1612" y="150"/>
                </a:cxn>
                <a:cxn ang="0">
                  <a:pos x="1431" y="0"/>
                </a:cxn>
                <a:cxn ang="0">
                  <a:pos x="1227" y="150"/>
                </a:cxn>
                <a:cxn ang="0">
                  <a:pos x="1339" y="153"/>
                </a:cxn>
                <a:cxn ang="0">
                  <a:pos x="1335" y="312"/>
                </a:cxn>
                <a:cxn ang="0">
                  <a:pos x="0" y="309"/>
                </a:cxn>
                <a:cxn ang="0">
                  <a:pos x="0" y="459"/>
                </a:cxn>
              </a:cxnLst>
              <a:rect l="0" t="0" r="r" b="b"/>
              <a:pathLst>
                <a:path w="1612" h="459">
                  <a:moveTo>
                    <a:pt x="0" y="459"/>
                  </a:moveTo>
                  <a:lnTo>
                    <a:pt x="1511" y="456"/>
                  </a:lnTo>
                  <a:lnTo>
                    <a:pt x="1512" y="150"/>
                  </a:lnTo>
                  <a:lnTo>
                    <a:pt x="1612" y="150"/>
                  </a:lnTo>
                  <a:lnTo>
                    <a:pt x="1431" y="0"/>
                  </a:lnTo>
                  <a:lnTo>
                    <a:pt x="1227" y="150"/>
                  </a:lnTo>
                  <a:lnTo>
                    <a:pt x="1339" y="153"/>
                  </a:lnTo>
                  <a:lnTo>
                    <a:pt x="1335" y="312"/>
                  </a:lnTo>
                  <a:lnTo>
                    <a:pt x="0" y="309"/>
                  </a:lnTo>
                  <a:lnTo>
                    <a:pt x="0" y="45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dirty="0"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413928E-AF93-4475-91DD-3208FC83F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811" y="4821320"/>
              <a:ext cx="1144290" cy="67133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altLang="pt-BR" dirty="0">
                <a:cs typeface="Calibri" panose="020F050202020403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7034D3-9085-4A19-BB2F-C41023F0C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231" y="4880042"/>
              <a:ext cx="1001451" cy="5538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altLang="pt-BR" b="1" dirty="0">
                  <a:solidFill>
                    <a:schemeClr val="bg1"/>
                  </a:solidFill>
                  <a:cs typeface="Calibri" panose="020F0502020204030204" pitchFamily="34" charset="0"/>
                </a:rPr>
                <a:t>PACIENTE</a:t>
              </a:r>
              <a:endParaRPr lang="en-US" altLang="pt-BR" b="1" dirty="0">
                <a:cs typeface="Calibri" panose="020F0502020204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ECF835-93CD-449B-B51B-78A74271C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880" y="5614864"/>
              <a:ext cx="1142702" cy="67133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altLang="pt-BR" dirty="0">
                <a:cs typeface="Calibri" panose="020F050202020403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816702-2C99-45F7-9654-404033EB2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711" y="5673587"/>
              <a:ext cx="1003039" cy="5554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altLang="pt-BR" b="1" dirty="0">
                  <a:solidFill>
                    <a:schemeClr val="bg1"/>
                  </a:solidFill>
                  <a:cs typeface="Calibri" panose="020F0502020204030204" pitchFamily="34" charset="0"/>
                </a:rPr>
                <a:t>COMPETIDORES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8C436B-5FEA-411D-86E4-9D82D7A15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8900" y="4821320"/>
              <a:ext cx="1144289" cy="67133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altLang="pt-BR" dirty="0">
                <a:cs typeface="Calibri" panose="020F050202020403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BFCF19-C1AB-45CE-ABD4-05767DCD4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0318" y="4880042"/>
              <a:ext cx="1001452" cy="55389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altLang="pt-BR" b="1" dirty="0">
                  <a:solidFill>
                    <a:srgbClr val="333333"/>
                  </a:solidFill>
                  <a:cs typeface="Calibri" panose="020F0502020204030204" pitchFamily="34" charset="0"/>
                </a:rPr>
                <a:t>ATIVIDADES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399058-39C8-45CC-85DF-5C12BCEC7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6528" y="4821320"/>
              <a:ext cx="1144289" cy="6713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altLang="pt-BR" dirty="0">
                <a:cs typeface="Calibri" panose="020F050202020403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DC80EEE-36DC-4E14-A63D-336533714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7947" y="4880042"/>
              <a:ext cx="1001452" cy="5538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altLang="pt-BR" b="1" dirty="0" err="1">
                  <a:solidFill>
                    <a:schemeClr val="bg1"/>
                  </a:solidFill>
                  <a:cs typeface="Calibri" panose="020F0502020204030204" pitchFamily="34" charset="0"/>
                </a:rPr>
                <a:t>Posicionamento</a:t>
              </a:r>
              <a:endParaRPr lang="en-US" altLang="pt-BR" b="1" dirty="0">
                <a:cs typeface="Calibri" panose="020F050202020403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6F889BFE-BEFF-4265-BF57-BFF823C3C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880" y="4000798"/>
              <a:ext cx="1142702" cy="6713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altLang="pt-BR" dirty="0">
                <a:cs typeface="Calibri" panose="020F050202020403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AC2C21B1-840E-4ED6-9C49-60ED8A5DC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713" y="4059520"/>
              <a:ext cx="1001452" cy="55389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altLang="pt-BR" b="1" dirty="0">
                  <a:solidFill>
                    <a:schemeClr val="bg1"/>
                  </a:solidFill>
                  <a:cs typeface="Calibri" panose="020F0502020204030204" pitchFamily="34" charset="0"/>
                </a:rPr>
                <a:t>COMPETÊNCIAS</a:t>
              </a:r>
            </a:p>
          </p:txBody>
        </p:sp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E550AD73-6A80-4079-9FBA-8115F85B4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559" y="5008598"/>
              <a:ext cx="3002768" cy="371378"/>
            </a:xfrm>
            <a:custGeom>
              <a:avLst/>
              <a:gdLst>
                <a:gd name="G0" fmla="+- 18785 0 0"/>
                <a:gd name="G1" fmla="+- 6442 0 0"/>
                <a:gd name="G2" fmla="+- 21600 0 6442"/>
                <a:gd name="G3" fmla="+- 10800 0 6442"/>
                <a:gd name="G4" fmla="+- 21600 0 18785"/>
                <a:gd name="G5" fmla="*/ G4 G3 10800"/>
                <a:gd name="G6" fmla="+- 21600 0 G5"/>
                <a:gd name="T0" fmla="*/ 18785 w 21600"/>
                <a:gd name="T1" fmla="*/ 0 h 21600"/>
                <a:gd name="T2" fmla="*/ 0 w 21600"/>
                <a:gd name="T3" fmla="*/ 10800 h 21600"/>
                <a:gd name="T4" fmla="*/ 18785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8785" y="0"/>
                  </a:moveTo>
                  <a:lnTo>
                    <a:pt x="18785" y="6442"/>
                  </a:lnTo>
                  <a:lnTo>
                    <a:pt x="3375" y="6442"/>
                  </a:lnTo>
                  <a:lnTo>
                    <a:pt x="3375" y="15158"/>
                  </a:lnTo>
                  <a:lnTo>
                    <a:pt x="18785" y="15158"/>
                  </a:lnTo>
                  <a:lnTo>
                    <a:pt x="18785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442"/>
                  </a:moveTo>
                  <a:lnTo>
                    <a:pt x="1350" y="15158"/>
                  </a:lnTo>
                  <a:lnTo>
                    <a:pt x="2700" y="15158"/>
                  </a:lnTo>
                  <a:lnTo>
                    <a:pt x="2700" y="6442"/>
                  </a:lnTo>
                  <a:close/>
                </a:path>
                <a:path w="21600" h="21600">
                  <a:moveTo>
                    <a:pt x="0" y="6442"/>
                  </a:moveTo>
                  <a:lnTo>
                    <a:pt x="0" y="15158"/>
                  </a:lnTo>
                  <a:lnTo>
                    <a:pt x="675" y="15158"/>
                  </a:lnTo>
                  <a:lnTo>
                    <a:pt x="675" y="644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dirty="0">
                <a:cs typeface="Calibri" panose="020F0502020204030204" pitchFamily="34" charset="0"/>
              </a:endParaRPr>
            </a:p>
          </p:txBody>
        </p:sp>
        <p:sp>
          <p:nvSpPr>
            <p:cNvPr id="19" name="AutoShape 19">
              <a:extLst>
                <a:ext uri="{FF2B5EF4-FFF2-40B4-BE49-F238E27FC236}">
                  <a16:creationId xmlns:a16="http://schemas.microsoft.com/office/drawing/2014/main" id="{EBDC98BE-4DEE-4792-B7F3-EBC8C74F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3681" y="4989553"/>
              <a:ext cx="1320456" cy="371378"/>
            </a:xfrm>
            <a:custGeom>
              <a:avLst/>
              <a:gdLst>
                <a:gd name="G0" fmla="+- 18785 0 0"/>
                <a:gd name="G1" fmla="+- 6442 0 0"/>
                <a:gd name="G2" fmla="+- 21600 0 6442"/>
                <a:gd name="G3" fmla="+- 10800 0 6442"/>
                <a:gd name="G4" fmla="+- 21600 0 18785"/>
                <a:gd name="G5" fmla="*/ G4 G3 10800"/>
                <a:gd name="G6" fmla="+- 21600 0 G5"/>
                <a:gd name="T0" fmla="*/ 18785 w 21600"/>
                <a:gd name="T1" fmla="*/ 0 h 21600"/>
                <a:gd name="T2" fmla="*/ 0 w 21600"/>
                <a:gd name="T3" fmla="*/ 10800 h 21600"/>
                <a:gd name="T4" fmla="*/ 18785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8785" y="0"/>
                  </a:moveTo>
                  <a:lnTo>
                    <a:pt x="18785" y="6442"/>
                  </a:lnTo>
                  <a:lnTo>
                    <a:pt x="3375" y="6442"/>
                  </a:lnTo>
                  <a:lnTo>
                    <a:pt x="3375" y="15158"/>
                  </a:lnTo>
                  <a:lnTo>
                    <a:pt x="18785" y="15158"/>
                  </a:lnTo>
                  <a:lnTo>
                    <a:pt x="18785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442"/>
                  </a:moveTo>
                  <a:lnTo>
                    <a:pt x="1350" y="15158"/>
                  </a:lnTo>
                  <a:lnTo>
                    <a:pt x="2700" y="15158"/>
                  </a:lnTo>
                  <a:lnTo>
                    <a:pt x="2700" y="6442"/>
                  </a:lnTo>
                  <a:close/>
                </a:path>
                <a:path w="21600" h="21600">
                  <a:moveTo>
                    <a:pt x="0" y="6442"/>
                  </a:moveTo>
                  <a:lnTo>
                    <a:pt x="0" y="15158"/>
                  </a:lnTo>
                  <a:lnTo>
                    <a:pt x="675" y="15158"/>
                  </a:lnTo>
                  <a:lnTo>
                    <a:pt x="675" y="644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dirty="0"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004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A1C122-83A8-4E20-ABBA-A86A2AA90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Mapa de Empatia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43F67D47-CA6D-466F-B829-0BB3B57908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9021" r="-19021"/>
          <a:stretch/>
        </p:blipFill>
        <p:spPr>
          <a:xfrm>
            <a:off x="709613" y="1471613"/>
            <a:ext cx="16184562" cy="82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98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4B5E4B-498C-4C13-988F-D4A1F6195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Posicionamento não é slogan!</a:t>
            </a:r>
          </a:p>
        </p:txBody>
      </p:sp>
      <p:grpSp>
        <p:nvGrpSpPr>
          <p:cNvPr id="21" name="Gruppo 31">
            <a:extLst>
              <a:ext uri="{FF2B5EF4-FFF2-40B4-BE49-F238E27FC236}">
                <a16:creationId xmlns:a16="http://schemas.microsoft.com/office/drawing/2014/main" id="{664081C1-DF1D-4E66-9831-B464F4736530}"/>
              </a:ext>
            </a:extLst>
          </p:cNvPr>
          <p:cNvGrpSpPr>
            <a:grpSpLocks/>
          </p:cNvGrpSpPr>
          <p:nvPr/>
        </p:nvGrpSpPr>
        <p:grpSpPr bwMode="auto">
          <a:xfrm>
            <a:off x="3167337" y="1759125"/>
            <a:ext cx="11737303" cy="7560839"/>
            <a:chOff x="152400" y="827088"/>
            <a:chExt cx="8853487" cy="5964237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141D5B9C-F5C8-4061-AA04-3E08B30D9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88" y="827088"/>
              <a:ext cx="8229599" cy="4701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797" indent="-342797">
                <a:spcBef>
                  <a:spcPct val="20000"/>
                </a:spcBef>
                <a:defRPr/>
              </a:pPr>
              <a:r>
                <a:rPr lang="en-US" sz="3200" b="1" kern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         </a:t>
              </a:r>
            </a:p>
          </p:txBody>
        </p:sp>
        <p:sp>
          <p:nvSpPr>
            <p:cNvPr id="24" name="AutoShape 129">
              <a:extLst>
                <a:ext uri="{FF2B5EF4-FFF2-40B4-BE49-F238E27FC236}">
                  <a16:creationId xmlns:a16="http://schemas.microsoft.com/office/drawing/2014/main" id="{B1A38A5E-5B1F-4BD3-B745-009CBD53F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444372"/>
              <a:ext cx="2819400" cy="2304435"/>
            </a:xfrm>
            <a:prstGeom prst="roundRect">
              <a:avLst>
                <a:gd name="adj" fmla="val 7898"/>
              </a:avLst>
            </a:prstGeom>
            <a:solidFill>
              <a:srgbClr val="CDD9D9"/>
            </a:solidFill>
            <a:ln w="28575" algn="ctr">
              <a:solidFill>
                <a:srgbClr val="4F79FF"/>
              </a:solidFill>
              <a:round/>
              <a:headEnd/>
              <a:tailEnd/>
            </a:ln>
            <a:effectLst>
              <a:prstShdw prst="shdw17" dist="17961" dir="2700000">
                <a:srgbClr val="7B8282"/>
              </a:prstShdw>
            </a:effectLst>
          </p:spPr>
          <p:txBody>
            <a:bodyPr lIns="0" tIns="46788" rIns="0" bIns="46788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…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Relevante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para o 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público-alvo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porque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: </a:t>
              </a:r>
            </a:p>
          </p:txBody>
        </p:sp>
        <p:sp>
          <p:nvSpPr>
            <p:cNvPr id="25" name="AutoShape 129">
              <a:extLst>
                <a:ext uri="{FF2B5EF4-FFF2-40B4-BE49-F238E27FC236}">
                  <a16:creationId xmlns:a16="http://schemas.microsoft.com/office/drawing/2014/main" id="{455AE1D7-D629-466D-9EE6-AEEEEFC55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812" y="4486889"/>
              <a:ext cx="2817813" cy="2304436"/>
            </a:xfrm>
            <a:prstGeom prst="roundRect">
              <a:avLst>
                <a:gd name="adj" fmla="val 7824"/>
              </a:avLst>
            </a:prstGeom>
            <a:solidFill>
              <a:srgbClr val="CDD9D9"/>
            </a:solidFill>
            <a:ln w="28575" algn="ctr">
              <a:solidFill>
                <a:srgbClr val="4F79FF"/>
              </a:solidFill>
              <a:round/>
              <a:headEnd/>
              <a:tailEnd/>
            </a:ln>
            <a:effectLst>
              <a:prstShdw prst="shdw17" dist="17961" dir="2700000">
                <a:srgbClr val="7B8282"/>
              </a:prstShdw>
            </a:effectLst>
          </p:spPr>
          <p:txBody>
            <a:bodyPr lIns="0" tIns="46788" rIns="0" bIns="46788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…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Diferente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dos 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competidores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porque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:</a:t>
              </a: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</a:p>
          </p:txBody>
        </p:sp>
        <p:sp>
          <p:nvSpPr>
            <p:cNvPr id="26" name="AutoShape 129">
              <a:extLst>
                <a:ext uri="{FF2B5EF4-FFF2-40B4-BE49-F238E27FC236}">
                  <a16:creationId xmlns:a16="http://schemas.microsoft.com/office/drawing/2014/main" id="{61635DF9-44C0-4E4B-B145-B76948FE7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8075" y="4456276"/>
              <a:ext cx="2817812" cy="2304436"/>
            </a:xfrm>
            <a:prstGeom prst="roundRect">
              <a:avLst>
                <a:gd name="adj" fmla="val 8412"/>
              </a:avLst>
            </a:prstGeom>
            <a:solidFill>
              <a:srgbClr val="CDD9D9"/>
            </a:solidFill>
            <a:ln w="28575" algn="ctr">
              <a:solidFill>
                <a:srgbClr val="4F79FF"/>
              </a:solidFill>
              <a:round/>
              <a:headEnd/>
              <a:tailEnd/>
            </a:ln>
            <a:effectLst>
              <a:prstShdw prst="shdw17" dist="17961" dir="2700000">
                <a:srgbClr val="7B8282"/>
              </a:prstShdw>
            </a:effectLst>
          </p:spPr>
          <p:txBody>
            <a:bodyPr lIns="0" tIns="46788" rIns="0" bIns="46788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…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Entregamos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estes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benefícios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porque</a:t>
              </a: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:</a:t>
              </a: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</a:p>
          </p:txBody>
        </p:sp>
        <p:sp>
          <p:nvSpPr>
            <p:cNvPr id="27" name="AutoShape 25">
              <a:extLst>
                <a:ext uri="{FF2B5EF4-FFF2-40B4-BE49-F238E27FC236}">
                  <a16:creationId xmlns:a16="http://schemas.microsoft.com/office/drawing/2014/main" id="{116F0CC0-E4E2-4B42-A477-A8F675519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80" y="2058740"/>
              <a:ext cx="8813920" cy="2215562"/>
            </a:xfrm>
            <a:prstGeom prst="roundRect">
              <a:avLst>
                <a:gd name="adj" fmla="val 4352"/>
              </a:avLst>
            </a:prstGeom>
            <a:solidFill>
              <a:schemeClr val="bg1"/>
            </a:solidFill>
            <a:ln w="19050">
              <a:solidFill>
                <a:srgbClr val="4F79FF"/>
              </a:solidFill>
              <a:round/>
              <a:headEnd/>
              <a:tailEnd/>
            </a:ln>
            <a:effectLst>
              <a:prstShdw prst="shdw17" dist="17961" dir="2700000">
                <a:srgbClr val="2F4999"/>
              </a:prstShdw>
            </a:effec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F785C84B-18B1-47E9-9600-2542756D0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9" y="2123944"/>
              <a:ext cx="6110125" cy="53689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15000"/>
                </a:spcBef>
                <a:spcAft>
                  <a:spcPct val="15000"/>
                </a:spcAft>
              </a:pPr>
              <a:r>
                <a:rPr lang="en-GB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PARA</a:t>
              </a:r>
            </a:p>
            <a:p>
              <a:pPr eaLnBrk="0" fontAlgn="base" hangingPunct="0">
                <a:spcBef>
                  <a:spcPct val="15000"/>
                </a:spcBef>
                <a:spcAft>
                  <a:spcPct val="15000"/>
                </a:spcAft>
              </a:pP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[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Público-alvo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] </a:t>
              </a:r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5CA9C0D7-F48A-4D8C-8538-194A7E684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9" y="2757953"/>
              <a:ext cx="6110125" cy="53689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15000"/>
                </a:spcBef>
                <a:spcAft>
                  <a:spcPct val="15000"/>
                </a:spcAft>
              </a:pPr>
              <a:r>
                <a:rPr lang="en-GB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NOSSA MARCA OFERECE</a:t>
              </a:r>
            </a:p>
            <a:p>
              <a:pPr eaLnBrk="0" fontAlgn="base" hangingPunct="0">
                <a:spcBef>
                  <a:spcPct val="15000"/>
                </a:spcBef>
                <a:spcAft>
                  <a:spcPct val="15000"/>
                </a:spcAft>
              </a:pP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[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Diferencial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benefícios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(emotional / 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funcional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)]</a:t>
              </a: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58200AE-72A2-4C5E-A7E2-D055B2055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9" y="3387801"/>
              <a:ext cx="6110125" cy="71863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15000"/>
                </a:spcBef>
                <a:spcAft>
                  <a:spcPct val="15000"/>
                </a:spcAft>
              </a:pPr>
              <a:r>
                <a:rPr lang="en-GB" sz="2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PORQUE</a:t>
              </a:r>
            </a:p>
            <a:p>
              <a:pPr eaLnBrk="0" fontAlgn="base" hangingPunct="0">
                <a:spcBef>
                  <a:spcPct val="15000"/>
                </a:spcBef>
                <a:spcAft>
                  <a:spcPct val="15000"/>
                </a:spcAft>
              </a:pP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[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atributos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, 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benefícios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e 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capacidades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que 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são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relevantes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para o 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público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e 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diferentes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da </a:t>
              </a:r>
              <a:r>
                <a:rPr lang="en-GB" sz="20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concorrência</a:t>
              </a:r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] </a:t>
              </a:r>
            </a:p>
          </p:txBody>
        </p:sp>
        <p:sp>
          <p:nvSpPr>
            <p:cNvPr id="31" name="AutoShape 24">
              <a:extLst>
                <a:ext uri="{FF2B5EF4-FFF2-40B4-BE49-F238E27FC236}">
                  <a16:creationId xmlns:a16="http://schemas.microsoft.com/office/drawing/2014/main" id="{DF4B3B9D-A98D-4F29-9A0E-7ABEC7357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1066800"/>
              <a:ext cx="8839200" cy="783841"/>
            </a:xfrm>
            <a:prstGeom prst="roundRect">
              <a:avLst>
                <a:gd name="adj" fmla="val 10616"/>
              </a:avLst>
            </a:prstGeom>
            <a:solidFill>
              <a:srgbClr val="00B0F0"/>
            </a:solidFill>
            <a:ln w="19050">
              <a:solidFill>
                <a:srgbClr val="4F79FF"/>
              </a:solidFill>
              <a:round/>
              <a:headEnd/>
              <a:tailEnd/>
            </a:ln>
            <a:effectLst>
              <a:prstShdw prst="shdw17" dist="17961" dir="2700000">
                <a:srgbClr val="2F4999"/>
              </a:prstShdw>
            </a:effectLst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b="1" dirty="0" err="1">
                  <a:solidFill>
                    <a:srgbClr val="FFFFFF"/>
                  </a:solidFill>
                  <a:latin typeface="Calibri" panose="020F0502020204030204" pitchFamily="34" charset="0"/>
                </a:rPr>
                <a:t>Posicionamento</a:t>
              </a:r>
              <a:r>
                <a:rPr lang="en-GB" sz="24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:</a:t>
              </a:r>
              <a:endParaRPr lang="en-US" sz="240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2" name="CaixaDeTexto 4">
            <a:extLst>
              <a:ext uri="{FF2B5EF4-FFF2-40B4-BE49-F238E27FC236}">
                <a16:creationId xmlns:a16="http://schemas.microsoft.com/office/drawing/2014/main" id="{ABA0DBB5-4CCB-45EF-91B7-636742EAE76E}"/>
              </a:ext>
            </a:extLst>
          </p:cNvPr>
          <p:cNvSpPr txBox="1"/>
          <p:nvPr/>
        </p:nvSpPr>
        <p:spPr>
          <a:xfrm>
            <a:off x="12456369" y="3468210"/>
            <a:ext cx="219782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Foto típica de um consumidor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89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90966E79-B896-416C-9069-2DF758643CCB}"/>
              </a:ext>
            </a:extLst>
          </p:cNvPr>
          <p:cNvSpPr/>
          <p:nvPr/>
        </p:nvSpPr>
        <p:spPr bwMode="auto">
          <a:xfrm>
            <a:off x="4514795" y="2191172"/>
            <a:ext cx="2448094" cy="8822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Análise Ambiental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CA319D-C121-4921-903B-7A6FF157A2B0}"/>
              </a:ext>
            </a:extLst>
          </p:cNvPr>
          <p:cNvSpPr/>
          <p:nvPr/>
        </p:nvSpPr>
        <p:spPr bwMode="auto">
          <a:xfrm>
            <a:off x="4493835" y="3487316"/>
            <a:ext cx="2490014" cy="8822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Segmentação e público-alvo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46C8C7A-3A37-40EF-9D3D-EB409B3CB1AC}"/>
              </a:ext>
            </a:extLst>
          </p:cNvPr>
          <p:cNvSpPr/>
          <p:nvPr/>
        </p:nvSpPr>
        <p:spPr bwMode="auto">
          <a:xfrm>
            <a:off x="4479980" y="4800956"/>
            <a:ext cx="2517724" cy="8822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Posicionamento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BDCE7B2-1463-4DFE-9390-620F6F903B60}"/>
              </a:ext>
            </a:extLst>
          </p:cNvPr>
          <p:cNvSpPr/>
          <p:nvPr/>
        </p:nvSpPr>
        <p:spPr bwMode="auto">
          <a:xfrm>
            <a:off x="4514795" y="6114596"/>
            <a:ext cx="2448094" cy="882262"/>
          </a:xfrm>
          <a:prstGeom prst="roundRect">
            <a:avLst/>
          </a:prstGeom>
          <a:solidFill>
            <a:srgbClr val="00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Def. Composto de Marketing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B17CE540-2F56-4D4E-B6E1-40427B0EDBDE}"/>
              </a:ext>
            </a:extLst>
          </p:cNvPr>
          <p:cNvSpPr/>
          <p:nvPr/>
        </p:nvSpPr>
        <p:spPr bwMode="auto">
          <a:xfrm>
            <a:off x="4479980" y="7428236"/>
            <a:ext cx="2517724" cy="8822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Ativação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97A5821B-FCC9-43A0-AA7F-FE28902BE52D}"/>
              </a:ext>
            </a:extLst>
          </p:cNvPr>
          <p:cNvSpPr/>
          <p:nvPr/>
        </p:nvSpPr>
        <p:spPr bwMode="auto">
          <a:xfrm>
            <a:off x="4463481" y="8695617"/>
            <a:ext cx="2550725" cy="88226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 panose="020F0502020204030204" pitchFamily="34" charset="0"/>
              </a:rPr>
              <a:t>Controle e Retroalimentação</a:t>
            </a:r>
            <a:endParaRPr lang="en-US" sz="2400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9436E16-6323-4BD9-89C7-922741E2FD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Processo de Marketing</a:t>
            </a:r>
          </a:p>
        </p:txBody>
      </p:sp>
    </p:spTree>
    <p:extLst>
      <p:ext uri="{BB962C8B-B14F-4D97-AF65-F5344CB8AC3E}">
        <p14:creationId xmlns:p14="http://schemas.microsoft.com/office/powerpoint/2010/main" val="3007245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C81A302-AA68-4C7C-8555-736E5DEAE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>
                <a:sym typeface="Helvetica Light"/>
              </a:rPr>
              <a:t>4 P´S: COERENTES E CONCATENADOS!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13A69C-7C44-450C-BA59-87A3DE9C224E}"/>
              </a:ext>
            </a:extLst>
          </p:cNvPr>
          <p:cNvSpPr txBox="1"/>
          <p:nvPr/>
        </p:nvSpPr>
        <p:spPr>
          <a:xfrm>
            <a:off x="3095329" y="9680004"/>
            <a:ext cx="281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Fonte: Kotler e Keller (2006)</a:t>
            </a:r>
          </a:p>
        </p:txBody>
      </p:sp>
      <p:graphicFrame>
        <p:nvGraphicFramePr>
          <p:cNvPr id="8" name="Espaço Reservado para Imagem 7">
            <a:extLst>
              <a:ext uri="{FF2B5EF4-FFF2-40B4-BE49-F238E27FC236}">
                <a16:creationId xmlns:a16="http://schemas.microsoft.com/office/drawing/2014/main" id="{26779E93-6974-47AC-8ABF-425F11A57314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2839069409"/>
              </p:ext>
            </p:extLst>
          </p:nvPr>
        </p:nvGraphicFramePr>
        <p:xfrm>
          <a:off x="709613" y="1471613"/>
          <a:ext cx="16184562" cy="828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936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pt-BR" dirty="0"/>
              <a:t>Produto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CAFB8ED-86CB-40DF-8A36-237A1E530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pt-BR" dirty="0"/>
              <a:t>“Produto é um </a:t>
            </a:r>
            <a:r>
              <a:rPr lang="pt-BR" b="1" dirty="0"/>
              <a:t>conjunto de atributos</a:t>
            </a:r>
            <a:r>
              <a:rPr lang="pt-BR" dirty="0"/>
              <a:t>, tangíveis ou intangíveis, constituído através do processo de produção, </a:t>
            </a:r>
            <a:r>
              <a:rPr lang="pt-BR" b="1" dirty="0"/>
              <a:t>para atendimento de necessidades reais ou simbólica</a:t>
            </a:r>
            <a:r>
              <a:rPr lang="pt-BR" dirty="0"/>
              <a:t>s, e que pode ser negociado no mercado, mediante um determinado valor de troca, quando então se converte em mercadoria” (Kotler &amp; Keller).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“Serviço é qualquer </a:t>
            </a:r>
            <a:r>
              <a:rPr lang="pt-BR" b="1" dirty="0"/>
              <a:t>ato ou desempenho, </a:t>
            </a:r>
            <a:r>
              <a:rPr lang="pt-BR" dirty="0"/>
              <a:t>essencialmente intangível, </a:t>
            </a:r>
            <a:r>
              <a:rPr lang="pt-BR" b="1" dirty="0"/>
              <a:t>que uma parte pode oferecer a outra</a:t>
            </a:r>
            <a:r>
              <a:rPr lang="pt-BR" dirty="0"/>
              <a:t> e que não resulta na propriedade de nada” (Kotler &amp; Keller).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54B63FD-31F7-4FE8-A96A-95D44141E5CA}"/>
              </a:ext>
            </a:extLst>
          </p:cNvPr>
          <p:cNvSpPr/>
          <p:nvPr/>
        </p:nvSpPr>
        <p:spPr>
          <a:xfrm>
            <a:off x="3023321" y="6439644"/>
            <a:ext cx="12013833" cy="2880320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pic>
        <p:nvPicPr>
          <p:cNvPr id="2050" name="Picture 2" descr="Fabricante abre mão de patente de remédio contra novo coronavírus ...">
            <a:extLst>
              <a:ext uri="{FF2B5EF4-FFF2-40B4-BE49-F238E27FC236}">
                <a16:creationId xmlns:a16="http://schemas.microsoft.com/office/drawing/2014/main" id="{10E4F03A-4D3E-474D-B45A-A10911D6F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1" r="6318"/>
          <a:stretch/>
        </p:blipFill>
        <p:spPr bwMode="auto">
          <a:xfrm>
            <a:off x="2807296" y="7126933"/>
            <a:ext cx="2448272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mpo ideal para consulta médica – Blog ProDoctor">
            <a:extLst>
              <a:ext uri="{FF2B5EF4-FFF2-40B4-BE49-F238E27FC236}">
                <a16:creationId xmlns:a16="http://schemas.microsoft.com/office/drawing/2014/main" id="{66985F2A-057D-48D9-8894-4F6462484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01" y="7087716"/>
            <a:ext cx="2898557" cy="15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DTRONIC VALUE-BASED HEALTHCARE VISÃO GERAL">
            <a:extLst>
              <a:ext uri="{FF2B5EF4-FFF2-40B4-BE49-F238E27FC236}">
                <a16:creationId xmlns:a16="http://schemas.microsoft.com/office/drawing/2014/main" id="{9E1AA95A-F313-473A-A951-5FCBE8F2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3" y="7122553"/>
            <a:ext cx="31146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7 dicas para escolher a maternidade - Blog da CordVida">
            <a:extLst>
              <a:ext uri="{FF2B5EF4-FFF2-40B4-BE49-F238E27FC236}">
                <a16:creationId xmlns:a16="http://schemas.microsoft.com/office/drawing/2014/main" id="{C38D4854-7A04-4D69-8ED5-51468956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4320" y="7154333"/>
            <a:ext cx="2669980" cy="14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286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C41DCB-C483-4040-90DF-6A0E660FD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Produto</a:t>
            </a:r>
          </a:p>
        </p:txBody>
      </p:sp>
      <p:pic>
        <p:nvPicPr>
          <p:cNvPr id="4" name="Picture 2" descr="Fabricante abre mão de patente de remédio contra novo coronavírus ...">
            <a:extLst>
              <a:ext uri="{FF2B5EF4-FFF2-40B4-BE49-F238E27FC236}">
                <a16:creationId xmlns:a16="http://schemas.microsoft.com/office/drawing/2014/main" id="{66040680-BD36-424E-BD09-D785ECDBA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1" r="6318"/>
          <a:stretch/>
        </p:blipFill>
        <p:spPr bwMode="auto">
          <a:xfrm>
            <a:off x="2945628" y="8567093"/>
            <a:ext cx="2448272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mpo ideal para consulta médica – Blog ProDoctor">
            <a:extLst>
              <a:ext uri="{FF2B5EF4-FFF2-40B4-BE49-F238E27FC236}">
                <a16:creationId xmlns:a16="http://schemas.microsoft.com/office/drawing/2014/main" id="{02FED797-EBDB-4916-B340-DECC8B93D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33" y="8527876"/>
            <a:ext cx="2898557" cy="15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EDTRONIC VALUE-BASED HEALTHCARE VISÃO GERAL">
            <a:extLst>
              <a:ext uri="{FF2B5EF4-FFF2-40B4-BE49-F238E27FC236}">
                <a16:creationId xmlns:a16="http://schemas.microsoft.com/office/drawing/2014/main" id="{0BE1186A-5791-4D00-A2CB-B66E1F3EE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285" y="8562713"/>
            <a:ext cx="31146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7 dicas para escolher a maternidade - Blog da CordVida">
            <a:extLst>
              <a:ext uri="{FF2B5EF4-FFF2-40B4-BE49-F238E27FC236}">
                <a16:creationId xmlns:a16="http://schemas.microsoft.com/office/drawing/2014/main" id="{EE7936B2-BC98-4CF9-993C-2859EAE29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652" y="8594493"/>
            <a:ext cx="2669980" cy="14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Espaço Reservado para Imagem 10">
            <a:extLst>
              <a:ext uri="{FF2B5EF4-FFF2-40B4-BE49-F238E27FC236}">
                <a16:creationId xmlns:a16="http://schemas.microsoft.com/office/drawing/2014/main" id="{FF5CDC08-5551-4074-BA3F-393B29B1817A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2806050657"/>
              </p:ext>
            </p:extLst>
          </p:nvPr>
        </p:nvGraphicFramePr>
        <p:xfrm>
          <a:off x="709613" y="1471613"/>
          <a:ext cx="16184562" cy="626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87784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95E85E2-0061-4CB8-B051-6EC9C8E1E92E}"/>
              </a:ext>
            </a:extLst>
          </p:cNvPr>
          <p:cNvSpPr txBox="1"/>
          <p:nvPr/>
        </p:nvSpPr>
        <p:spPr>
          <a:xfrm>
            <a:off x="2951313" y="9391972"/>
            <a:ext cx="1598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* e vice-versa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A0F65C92-E7D9-41CA-B34E-BE22EFF865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NÃO EXISTE MAIS PRODUTO SEM SERVIÇO*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tx2"/>
                </a:solidFill>
              </a:rPr>
              <a:t>(Kotler)</a:t>
            </a:r>
          </a:p>
        </p:txBody>
      </p:sp>
    </p:spTree>
    <p:extLst>
      <p:ext uri="{BB962C8B-B14F-4D97-AF65-F5344CB8AC3E}">
        <p14:creationId xmlns:p14="http://schemas.microsoft.com/office/powerpoint/2010/main" val="339058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540FC960-BDE1-4A00-B85F-BACE1B9C16B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eaLnBrk="1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</a:defRPr>
            </a:lvl1pPr>
            <a:lvl2pPr marL="205359" indent="0" algn="just" eaLnBrk="1" hangingPunct="1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>
                <a:latin typeface="+mn-lt"/>
                <a:cs typeface="+mn-cs"/>
              </a:defRPr>
            </a:lvl2pPr>
            <a:lvl3pPr marL="1285716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24">
                <a:latin typeface="+mn-lt"/>
                <a:cs typeface="+mn-cs"/>
              </a:defRPr>
            </a:lvl3pPr>
            <a:lvl4pPr marL="1800000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24">
                <a:latin typeface="+mn-lt"/>
                <a:cs typeface="+mn-cs"/>
              </a:defRPr>
            </a:lvl4pPr>
            <a:lvl5pPr marL="2314289" indent="-257144" eaLnBrk="1" hangingPunct="1">
              <a:lnSpc>
                <a:spcPts val="2587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2024">
                <a:latin typeface="+mn-lt"/>
                <a:cs typeface="+mn-cs"/>
              </a:defRPr>
            </a:lvl5pPr>
            <a:lvl6pPr marL="2828574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6pPr>
            <a:lvl7pPr marL="3342860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7pPr>
            <a:lvl8pPr marL="3857147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8pPr>
            <a:lvl9pPr marL="4371432" indent="-257144" defTabSz="1028573">
              <a:spcBef>
                <a:spcPct val="20000"/>
              </a:spcBef>
              <a:buFont typeface="Arial" pitchFamily="34" charset="0"/>
              <a:buChar char="•"/>
              <a:defRPr sz="2249">
                <a:latin typeface="+mn-lt"/>
                <a:cs typeface="+mn-cs"/>
              </a:defRPr>
            </a:lvl9pPr>
          </a:lstStyle>
          <a:p>
            <a:pPr algn="ctr"/>
            <a:r>
              <a:rPr lang="pt-BR" sz="6000" dirty="0">
                <a:solidFill>
                  <a:schemeClr val="tx2"/>
                </a:solidFill>
                <a:cs typeface="Calibri" panose="020F0502020204030204" pitchFamily="34" charset="0"/>
              </a:rPr>
              <a:t>MARKETING É TROCA</a:t>
            </a:r>
          </a:p>
          <a:p>
            <a:pPr algn="ctr"/>
            <a:r>
              <a:rPr lang="pt-BR" sz="6000" dirty="0">
                <a:solidFill>
                  <a:schemeClr val="tx2"/>
                </a:solidFill>
                <a:cs typeface="Calibri" panose="020F0502020204030204" pitchFamily="34" charset="0"/>
              </a:rPr>
              <a:t>TROCA É VIDA</a:t>
            </a:r>
          </a:p>
        </p:txBody>
      </p:sp>
    </p:spTree>
    <p:extLst>
      <p:ext uri="{BB962C8B-B14F-4D97-AF65-F5344CB8AC3E}">
        <p14:creationId xmlns:p14="http://schemas.microsoft.com/office/powerpoint/2010/main" val="1232591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C41DCB-C483-4040-90DF-6A0E660FD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Serviço...é como vento</a:t>
            </a:r>
          </a:p>
        </p:txBody>
      </p:sp>
      <p:graphicFrame>
        <p:nvGraphicFramePr>
          <p:cNvPr id="7" name="Espaço Reservado para Imagem 6">
            <a:extLst>
              <a:ext uri="{FF2B5EF4-FFF2-40B4-BE49-F238E27FC236}">
                <a16:creationId xmlns:a16="http://schemas.microsoft.com/office/drawing/2014/main" id="{E66BD74F-08C9-4DF3-A304-3BE3A5D7930B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3398368700"/>
              </p:ext>
            </p:extLst>
          </p:nvPr>
        </p:nvGraphicFramePr>
        <p:xfrm>
          <a:off x="709613" y="1471613"/>
          <a:ext cx="16184562" cy="828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3337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A8E01D3-5232-40F2-B28E-D5B9BA20DA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>
                <a:sym typeface="Helvetica Light"/>
              </a:rPr>
              <a:t>OS “P”S DE MARKETING  - SERVIÇOS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13A69C-7C44-450C-BA59-87A3DE9C224E}"/>
              </a:ext>
            </a:extLst>
          </p:cNvPr>
          <p:cNvSpPr txBox="1"/>
          <p:nvPr/>
        </p:nvSpPr>
        <p:spPr>
          <a:xfrm>
            <a:off x="3095329" y="9680004"/>
            <a:ext cx="281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Fonte: Kotler e Keller (2006)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6AD599-84EE-4578-869D-6E7D9C20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248" y="8395814"/>
            <a:ext cx="2047958" cy="136665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9253581-4714-4C00-BB2B-237788DD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840" y="1985506"/>
            <a:ext cx="2293792" cy="15566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4FB8742-79C1-4028-A318-470F2E9E2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328" y="2471327"/>
            <a:ext cx="1903140" cy="1903140"/>
          </a:xfrm>
          <a:prstGeom prst="rect">
            <a:avLst/>
          </a:prstGeom>
        </p:spPr>
      </p:pic>
      <p:graphicFrame>
        <p:nvGraphicFramePr>
          <p:cNvPr id="12" name="Espaço Reservado para Imagem 11">
            <a:extLst>
              <a:ext uri="{FF2B5EF4-FFF2-40B4-BE49-F238E27FC236}">
                <a16:creationId xmlns:a16="http://schemas.microsoft.com/office/drawing/2014/main" id="{DD5D73F7-836A-4849-82AB-5A4F55892A67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1796759687"/>
              </p:ext>
            </p:extLst>
          </p:nvPr>
        </p:nvGraphicFramePr>
        <p:xfrm>
          <a:off x="709613" y="1471613"/>
          <a:ext cx="16184562" cy="828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29221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Ciclo de vida do produto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321843" y="8035534"/>
            <a:ext cx="353667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500" dirty="0">
                <a:latin typeface="+mj-lt"/>
                <a:cs typeface="Calibri" panose="020F0502020204030204" pitchFamily="34" charset="0"/>
              </a:rPr>
              <a:t>(Adaptado de KOTLER; ARMSTRONG, 2017)</a:t>
            </a:r>
          </a:p>
        </p:txBody>
      </p:sp>
      <p:grpSp>
        <p:nvGrpSpPr>
          <p:cNvPr id="28" name="Agrupar 27"/>
          <p:cNvGrpSpPr/>
          <p:nvPr/>
        </p:nvGrpSpPr>
        <p:grpSpPr>
          <a:xfrm>
            <a:off x="2498207" y="2490788"/>
            <a:ext cx="12559527" cy="5175632"/>
            <a:chOff x="282941" y="1606550"/>
            <a:chExt cx="16746036" cy="6900843"/>
          </a:xfrm>
        </p:grpSpPr>
        <p:sp>
          <p:nvSpPr>
            <p:cNvPr id="8" name="CaixaDeTexto 7"/>
            <p:cNvSpPr txBox="1"/>
            <p:nvPr/>
          </p:nvSpPr>
          <p:spPr>
            <a:xfrm>
              <a:off x="282941" y="1613003"/>
              <a:ext cx="2115879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250" b="1" dirty="0">
                  <a:latin typeface="+mj-lt"/>
                  <a:cs typeface="Calibri" panose="020F0502020204030204" pitchFamily="34" charset="0"/>
                </a:rPr>
                <a:t>vendas</a:t>
              </a:r>
            </a:p>
            <a:p>
              <a:pPr algn="r"/>
              <a:r>
                <a:rPr lang="pt-BR" sz="2250" b="1" dirty="0">
                  <a:latin typeface="+mj-lt"/>
                  <a:cs typeface="Calibri" panose="020F0502020204030204" pitchFamily="34" charset="0"/>
                </a:rPr>
                <a:t>lucros</a:t>
              </a:r>
            </a:p>
            <a:p>
              <a:pPr algn="r"/>
              <a:r>
                <a:rPr lang="en-US" sz="2250" b="1" dirty="0">
                  <a:latin typeface="+mj-lt"/>
                  <a:cs typeface="Calibri" panose="020F0502020204030204" pitchFamily="34" charset="0"/>
                </a:rPr>
                <a:t>$</a:t>
              </a:r>
              <a:endParaRPr lang="pt-BR" sz="2250" b="1" dirty="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15122638" y="6534153"/>
              <a:ext cx="1830191" cy="584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2250" b="1" dirty="0">
                  <a:latin typeface="+mj-lt"/>
                  <a:cs typeface="Calibri" panose="020F0502020204030204" pitchFamily="34" charset="0"/>
                </a:rPr>
                <a:t>tempo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5292094" y="4854077"/>
              <a:ext cx="17368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50" dirty="0">
                  <a:latin typeface="+mj-lt"/>
                  <a:cs typeface="Calibri" panose="020F0502020204030204" pitchFamily="34" charset="0"/>
                </a:rPr>
                <a:t>vendas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5292094" y="5650709"/>
              <a:ext cx="17368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50" dirty="0">
                  <a:latin typeface="+mj-lt"/>
                  <a:cs typeface="Calibri" panose="020F0502020204030204" pitchFamily="34" charset="0"/>
                </a:rPr>
                <a:t>lucros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2425804" y="7922617"/>
              <a:ext cx="291081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250" dirty="0">
                  <a:latin typeface="+mj-lt"/>
                  <a:cs typeface="Calibri" panose="020F0502020204030204" pitchFamily="34" charset="0"/>
                </a:rPr>
                <a:t>desenvolvimento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5872497" y="7922616"/>
              <a:ext cx="19864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250" dirty="0">
                  <a:latin typeface="+mj-lt"/>
                  <a:cs typeface="Calibri" panose="020F0502020204030204" pitchFamily="34" charset="0"/>
                </a:rPr>
                <a:t>introdução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8533868" y="7922616"/>
              <a:ext cx="241394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250" dirty="0">
                  <a:latin typeface="+mj-lt"/>
                  <a:cs typeface="Calibri" panose="020F0502020204030204" pitchFamily="34" charset="0"/>
                </a:rPr>
                <a:t>crescimento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11409553" y="7922616"/>
              <a:ext cx="22109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250" dirty="0">
                  <a:latin typeface="+mj-lt"/>
                  <a:cs typeface="Calibri" panose="020F0502020204030204" pitchFamily="34" charset="0"/>
                </a:rPr>
                <a:t>maturidade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4090162" y="7922616"/>
              <a:ext cx="157820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250" dirty="0">
                  <a:latin typeface="+mj-lt"/>
                  <a:cs typeface="Calibri" panose="020F0502020204030204" pitchFamily="34" charset="0"/>
                </a:rPr>
                <a:t>declínio</a:t>
              </a:r>
            </a:p>
          </p:txBody>
        </p:sp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2513013" y="1606550"/>
              <a:ext cx="13165138" cy="6526213"/>
              <a:chOff x="1583" y="1012"/>
              <a:chExt cx="8293" cy="4111"/>
            </a:xfrm>
          </p:grpSpPr>
          <p:sp>
            <p:nvSpPr>
              <p:cNvPr id="20" name="Line 6"/>
              <p:cNvSpPr>
                <a:spLocks noChangeShapeType="1"/>
              </p:cNvSpPr>
              <p:nvPr/>
            </p:nvSpPr>
            <p:spPr bwMode="auto">
              <a:xfrm>
                <a:off x="1583" y="1012"/>
                <a:ext cx="0" cy="41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3" y="3993"/>
                <a:ext cx="8293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 flipV="1">
                <a:off x="3315" y="1294"/>
                <a:ext cx="0" cy="38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V="1">
                <a:off x="5284" y="1294"/>
                <a:ext cx="0" cy="38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 flipV="1">
                <a:off x="7004" y="1294"/>
                <a:ext cx="0" cy="38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Line 11"/>
              <p:cNvSpPr>
                <a:spLocks noChangeShapeType="1"/>
              </p:cNvSpPr>
              <p:nvPr/>
            </p:nvSpPr>
            <p:spPr bwMode="auto">
              <a:xfrm flipV="1">
                <a:off x="8748" y="1294"/>
                <a:ext cx="0" cy="38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2199" y="2815"/>
                <a:ext cx="7387" cy="2102"/>
              </a:xfrm>
              <a:custGeom>
                <a:avLst/>
                <a:gdLst>
                  <a:gd name="T0" fmla="*/ 0 w 1834"/>
                  <a:gd name="T1" fmla="*/ 284 h 521"/>
                  <a:gd name="T2" fmla="*/ 348 w 1834"/>
                  <a:gd name="T3" fmla="*/ 415 h 521"/>
                  <a:gd name="T4" fmla="*/ 681 w 1834"/>
                  <a:gd name="T5" fmla="*/ 482 h 521"/>
                  <a:gd name="T6" fmla="*/ 743 w 1834"/>
                  <a:gd name="T7" fmla="*/ 403 h 521"/>
                  <a:gd name="T8" fmla="*/ 814 w 1834"/>
                  <a:gd name="T9" fmla="*/ 228 h 521"/>
                  <a:gd name="T10" fmla="*/ 960 w 1834"/>
                  <a:gd name="T11" fmla="*/ 36 h 521"/>
                  <a:gd name="T12" fmla="*/ 1138 w 1834"/>
                  <a:gd name="T13" fmla="*/ 14 h 521"/>
                  <a:gd name="T14" fmla="*/ 1467 w 1834"/>
                  <a:gd name="T15" fmla="*/ 134 h 521"/>
                  <a:gd name="T16" fmla="*/ 1834 w 1834"/>
                  <a:gd name="T17" fmla="*/ 264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4" h="521">
                    <a:moveTo>
                      <a:pt x="0" y="284"/>
                    </a:moveTo>
                    <a:cubicBezTo>
                      <a:pt x="153" y="320"/>
                      <a:pt x="265" y="378"/>
                      <a:pt x="348" y="415"/>
                    </a:cubicBezTo>
                    <a:cubicBezTo>
                      <a:pt x="478" y="475"/>
                      <a:pt x="603" y="521"/>
                      <a:pt x="681" y="482"/>
                    </a:cubicBezTo>
                    <a:cubicBezTo>
                      <a:pt x="711" y="467"/>
                      <a:pt x="731" y="436"/>
                      <a:pt x="743" y="403"/>
                    </a:cubicBezTo>
                    <a:cubicBezTo>
                      <a:pt x="766" y="337"/>
                      <a:pt x="769" y="313"/>
                      <a:pt x="814" y="228"/>
                    </a:cubicBezTo>
                    <a:cubicBezTo>
                      <a:pt x="847" y="167"/>
                      <a:pt x="910" y="63"/>
                      <a:pt x="960" y="36"/>
                    </a:cubicBezTo>
                    <a:cubicBezTo>
                      <a:pt x="1020" y="4"/>
                      <a:pt x="1081" y="0"/>
                      <a:pt x="1138" y="14"/>
                    </a:cubicBezTo>
                    <a:cubicBezTo>
                      <a:pt x="1184" y="26"/>
                      <a:pt x="1361" y="97"/>
                      <a:pt x="1467" y="134"/>
                    </a:cubicBezTo>
                    <a:cubicBezTo>
                      <a:pt x="1555" y="165"/>
                      <a:pt x="1673" y="226"/>
                      <a:pt x="1834" y="264"/>
                    </a:cubicBezTo>
                  </a:path>
                </a:pathLst>
              </a:custGeom>
              <a:noFill/>
              <a:ln w="571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3085" y="1633"/>
                <a:ext cx="6513" cy="2356"/>
              </a:xfrm>
              <a:custGeom>
                <a:avLst/>
                <a:gdLst>
                  <a:gd name="T0" fmla="*/ 1617 w 1617"/>
                  <a:gd name="T1" fmla="*/ 422 h 584"/>
                  <a:gd name="T2" fmla="*/ 1462 w 1617"/>
                  <a:gd name="T3" fmla="*/ 165 h 584"/>
                  <a:gd name="T4" fmla="*/ 1328 w 1617"/>
                  <a:gd name="T5" fmla="*/ 38 h 584"/>
                  <a:gd name="T6" fmla="*/ 1196 w 1617"/>
                  <a:gd name="T7" fmla="*/ 4 h 584"/>
                  <a:gd name="T8" fmla="*/ 958 w 1617"/>
                  <a:gd name="T9" fmla="*/ 65 h 584"/>
                  <a:gd name="T10" fmla="*/ 678 w 1617"/>
                  <a:gd name="T11" fmla="*/ 222 h 584"/>
                  <a:gd name="T12" fmla="*/ 442 w 1617"/>
                  <a:gd name="T13" fmla="*/ 397 h 584"/>
                  <a:gd name="T14" fmla="*/ 412 w 1617"/>
                  <a:gd name="T15" fmla="*/ 416 h 584"/>
                  <a:gd name="T16" fmla="*/ 146 w 1617"/>
                  <a:gd name="T17" fmla="*/ 550 h 584"/>
                  <a:gd name="T18" fmla="*/ 55 w 1617"/>
                  <a:gd name="T19" fmla="*/ 582 h 584"/>
                  <a:gd name="T20" fmla="*/ 0 w 1617"/>
                  <a:gd name="T21" fmla="*/ 580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17" h="584">
                    <a:moveTo>
                      <a:pt x="1617" y="422"/>
                    </a:moveTo>
                    <a:cubicBezTo>
                      <a:pt x="1563" y="309"/>
                      <a:pt x="1506" y="224"/>
                      <a:pt x="1462" y="165"/>
                    </a:cubicBezTo>
                    <a:cubicBezTo>
                      <a:pt x="1412" y="97"/>
                      <a:pt x="1377" y="63"/>
                      <a:pt x="1328" y="38"/>
                    </a:cubicBezTo>
                    <a:cubicBezTo>
                      <a:pt x="1317" y="32"/>
                      <a:pt x="1268" y="8"/>
                      <a:pt x="1196" y="4"/>
                    </a:cubicBezTo>
                    <a:cubicBezTo>
                      <a:pt x="1139" y="0"/>
                      <a:pt x="1080" y="10"/>
                      <a:pt x="958" y="65"/>
                    </a:cubicBezTo>
                    <a:cubicBezTo>
                      <a:pt x="868" y="106"/>
                      <a:pt x="779" y="146"/>
                      <a:pt x="678" y="222"/>
                    </a:cubicBezTo>
                    <a:cubicBezTo>
                      <a:pt x="621" y="265"/>
                      <a:pt x="560" y="302"/>
                      <a:pt x="442" y="397"/>
                    </a:cubicBezTo>
                    <a:cubicBezTo>
                      <a:pt x="433" y="404"/>
                      <a:pt x="424" y="408"/>
                      <a:pt x="412" y="416"/>
                    </a:cubicBezTo>
                    <a:cubicBezTo>
                      <a:pt x="287" y="495"/>
                      <a:pt x="265" y="485"/>
                      <a:pt x="146" y="550"/>
                    </a:cubicBezTo>
                    <a:cubicBezTo>
                      <a:pt x="126" y="561"/>
                      <a:pt x="97" y="578"/>
                      <a:pt x="55" y="582"/>
                    </a:cubicBezTo>
                    <a:cubicBezTo>
                      <a:pt x="32" y="584"/>
                      <a:pt x="12" y="582"/>
                      <a:pt x="0" y="580"/>
                    </a:cubicBezTo>
                  </a:path>
                </a:pathLst>
              </a:custGeom>
              <a:noFill/>
              <a:ln w="57150" cap="flat">
                <a:solidFill>
                  <a:schemeClr val="accent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9" name="Gráfico 28" descr="Ponto de interrogação">
            <a:extLst>
              <a:ext uri="{FF2B5EF4-FFF2-40B4-BE49-F238E27FC236}">
                <a16:creationId xmlns:a16="http://schemas.microsoft.com/office/drawing/2014/main" id="{9D0012A2-F85D-40DD-B893-A8922DA1C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6228" y="8527876"/>
            <a:ext cx="864096" cy="864096"/>
          </a:xfrm>
          <a:prstGeom prst="rect">
            <a:avLst/>
          </a:prstGeom>
        </p:spPr>
      </p:pic>
      <p:pic>
        <p:nvPicPr>
          <p:cNvPr id="30" name="Gráfico 29" descr="Estrela">
            <a:extLst>
              <a:ext uri="{FF2B5EF4-FFF2-40B4-BE49-F238E27FC236}">
                <a16:creationId xmlns:a16="http://schemas.microsoft.com/office/drawing/2014/main" id="{11BDE3F3-594C-4F2F-A066-DA752FB2F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3436" y="8527876"/>
            <a:ext cx="864096" cy="864096"/>
          </a:xfrm>
          <a:prstGeom prst="rect">
            <a:avLst/>
          </a:prstGeom>
        </p:spPr>
      </p:pic>
      <p:pic>
        <p:nvPicPr>
          <p:cNvPr id="31" name="Gráfico 30" descr="Vaca">
            <a:extLst>
              <a:ext uri="{FF2B5EF4-FFF2-40B4-BE49-F238E27FC236}">
                <a16:creationId xmlns:a16="http://schemas.microsoft.com/office/drawing/2014/main" id="{3A608AED-F480-4908-B399-076B1F140A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3143" y="8418071"/>
            <a:ext cx="1152225" cy="1152225"/>
          </a:xfrm>
          <a:prstGeom prst="rect">
            <a:avLst/>
          </a:prstGeom>
        </p:spPr>
      </p:pic>
      <p:pic>
        <p:nvPicPr>
          <p:cNvPr id="32" name="Gráfico 31" descr="Cachorro">
            <a:extLst>
              <a:ext uri="{FF2B5EF4-FFF2-40B4-BE49-F238E27FC236}">
                <a16:creationId xmlns:a16="http://schemas.microsoft.com/office/drawing/2014/main" id="{D8E510E8-A5FF-47B6-BB24-1C664F55B4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050966" y="8330386"/>
            <a:ext cx="1277611" cy="12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16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E33F99-2391-4F52-8BC6-BFF311211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Matriz BCG</a:t>
            </a:r>
          </a:p>
        </p:txBody>
      </p:sp>
      <p:pic>
        <p:nvPicPr>
          <p:cNvPr id="13" name="Gráfico 12" descr="Vaca">
            <a:extLst>
              <a:ext uri="{FF2B5EF4-FFF2-40B4-BE49-F238E27FC236}">
                <a16:creationId xmlns:a16="http://schemas.microsoft.com/office/drawing/2014/main" id="{68AE4267-26F5-47A2-A9DD-D4D1E29A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986" y="5894189"/>
            <a:ext cx="2413233" cy="24132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14785-737B-4B7C-BB03-38575346FDDE}"/>
              </a:ext>
            </a:extLst>
          </p:cNvPr>
          <p:cNvSpPr txBox="1"/>
          <p:nvPr/>
        </p:nvSpPr>
        <p:spPr>
          <a:xfrm rot="16200000">
            <a:off x="2618704" y="4899409"/>
            <a:ext cx="241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Crescimento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3F56949-5312-4D9C-8AB5-4873A7B1A0EB}"/>
              </a:ext>
            </a:extLst>
          </p:cNvPr>
          <p:cNvSpPr txBox="1"/>
          <p:nvPr/>
        </p:nvSpPr>
        <p:spPr>
          <a:xfrm>
            <a:off x="5859998" y="9399905"/>
            <a:ext cx="616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Participação Relativa de Mercado</a:t>
            </a:r>
          </a:p>
        </p:txBody>
      </p:sp>
      <p:pic>
        <p:nvPicPr>
          <p:cNvPr id="19" name="Gráfico 18" descr="Cachorro">
            <a:extLst>
              <a:ext uri="{FF2B5EF4-FFF2-40B4-BE49-F238E27FC236}">
                <a16:creationId xmlns:a16="http://schemas.microsoft.com/office/drawing/2014/main" id="{5F0802DA-29E9-40F6-8767-48867D8C1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5129" y="5863586"/>
            <a:ext cx="2376251" cy="2376251"/>
          </a:xfrm>
          <a:prstGeom prst="rect">
            <a:avLst/>
          </a:prstGeom>
        </p:spPr>
      </p:pic>
      <p:pic>
        <p:nvPicPr>
          <p:cNvPr id="21" name="Gráfico 20" descr="Estrela">
            <a:extLst>
              <a:ext uri="{FF2B5EF4-FFF2-40B4-BE49-F238E27FC236}">
                <a16:creationId xmlns:a16="http://schemas.microsoft.com/office/drawing/2014/main" id="{01D93F12-D244-413C-935E-9FB7AD174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7576" y="2363852"/>
            <a:ext cx="2232246" cy="2232246"/>
          </a:xfrm>
          <a:prstGeom prst="rect">
            <a:avLst/>
          </a:prstGeom>
        </p:spPr>
      </p:pic>
      <p:pic>
        <p:nvPicPr>
          <p:cNvPr id="23" name="Gráfico 22" descr="Ponto de interrogação">
            <a:extLst>
              <a:ext uri="{FF2B5EF4-FFF2-40B4-BE49-F238E27FC236}">
                <a16:creationId xmlns:a16="http://schemas.microsoft.com/office/drawing/2014/main" id="{9C124718-CC22-4D27-9B5D-F0091E866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7423" y="2684438"/>
            <a:ext cx="1911660" cy="1911660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9DAA01E-31F8-4887-8F6F-A4ADAF2AFF10}"/>
              </a:ext>
            </a:extLst>
          </p:cNvPr>
          <p:cNvCxnSpPr>
            <a:cxnSpLocks/>
          </p:cNvCxnSpPr>
          <p:nvPr/>
        </p:nvCxnSpPr>
        <p:spPr>
          <a:xfrm flipV="1">
            <a:off x="8783960" y="2191173"/>
            <a:ext cx="0" cy="611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5B7C587-F77D-4BE6-8F79-E341AF69543A}"/>
              </a:ext>
            </a:extLst>
          </p:cNvPr>
          <p:cNvCxnSpPr/>
          <p:nvPr/>
        </p:nvCxnSpPr>
        <p:spPr>
          <a:xfrm flipH="1">
            <a:off x="4751512" y="5431532"/>
            <a:ext cx="8352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6674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33ECBE-AB8F-41F5-AA83-CD0C0C0481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O Dilema da Inovação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E5285BB-1C92-49D6-B697-62A1F056C434}"/>
              </a:ext>
            </a:extLst>
          </p:cNvPr>
          <p:cNvSpPr/>
          <p:nvPr/>
        </p:nvSpPr>
        <p:spPr>
          <a:xfrm>
            <a:off x="11089155" y="8035534"/>
            <a:ext cx="353667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500" dirty="0">
                <a:latin typeface="+mj-lt"/>
                <a:cs typeface="Calibri" panose="020F0502020204030204" pitchFamily="34" charset="0"/>
              </a:rPr>
              <a:t>(Adaptado de KOTLER; ARMSTRONG, 2017)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A949BD1-4524-40E8-BE5D-CCBB2E18F8BA}"/>
              </a:ext>
            </a:extLst>
          </p:cNvPr>
          <p:cNvGrpSpPr/>
          <p:nvPr/>
        </p:nvGrpSpPr>
        <p:grpSpPr>
          <a:xfrm>
            <a:off x="1683783" y="2839692"/>
            <a:ext cx="14269230" cy="4558904"/>
            <a:chOff x="-1996663" y="1624013"/>
            <a:chExt cx="19025640" cy="6078538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6A3B86E-3162-4B80-A3FC-23E4D4CCD393}"/>
                </a:ext>
              </a:extLst>
            </p:cNvPr>
            <p:cNvSpPr txBox="1"/>
            <p:nvPr/>
          </p:nvSpPr>
          <p:spPr>
            <a:xfrm>
              <a:off x="-1996663" y="1764517"/>
              <a:ext cx="211587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50" b="1" dirty="0">
                  <a:latin typeface="+mj-lt"/>
                  <a:cs typeface="Calibri" panose="020F0502020204030204" pitchFamily="34" charset="0"/>
                </a:rPr>
                <a:t>$</a:t>
              </a:r>
              <a:endParaRPr lang="pt-BR" sz="2250" b="1" dirty="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40DCED9-144C-47A1-BE28-A5E60BC708D9}"/>
                </a:ext>
              </a:extLst>
            </p:cNvPr>
            <p:cNvSpPr txBox="1"/>
            <p:nvPr/>
          </p:nvSpPr>
          <p:spPr>
            <a:xfrm>
              <a:off x="14383008" y="6502995"/>
              <a:ext cx="1830191" cy="584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2250" b="1" dirty="0">
                  <a:latin typeface="+mj-lt"/>
                  <a:cs typeface="Calibri" panose="020F0502020204030204" pitchFamily="34" charset="0"/>
                </a:rPr>
                <a:t>tempo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DCF1953-5052-4019-8E86-C384A0E917AB}"/>
                </a:ext>
              </a:extLst>
            </p:cNvPr>
            <p:cNvSpPr txBox="1"/>
            <p:nvPr/>
          </p:nvSpPr>
          <p:spPr>
            <a:xfrm>
              <a:off x="15292094" y="4854077"/>
              <a:ext cx="17368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50" dirty="0">
                  <a:latin typeface="+mj-lt"/>
                  <a:cs typeface="Calibri" panose="020F0502020204030204" pitchFamily="34" charset="0"/>
                </a:rPr>
                <a:t>vendas</a:t>
              </a:r>
            </a:p>
          </p:txBody>
        </p:sp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AAB80F09-310B-4F7F-BBC3-0F82B1580E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446087" y="1624013"/>
              <a:ext cx="16124238" cy="6078538"/>
              <a:chOff x="-281" y="1023"/>
              <a:chExt cx="10157" cy="3829"/>
            </a:xfrm>
          </p:grpSpPr>
          <p:sp>
            <p:nvSpPr>
              <p:cNvPr id="18" name="Line 7">
                <a:extLst>
                  <a:ext uri="{FF2B5EF4-FFF2-40B4-BE49-F238E27FC236}">
                    <a16:creationId xmlns:a16="http://schemas.microsoft.com/office/drawing/2014/main" id="{AEDE014C-199D-405F-9019-96064BEF0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281" y="3993"/>
                <a:ext cx="10157" cy="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Line 8">
                <a:extLst>
                  <a:ext uri="{FF2B5EF4-FFF2-40B4-BE49-F238E27FC236}">
                    <a16:creationId xmlns:a16="http://schemas.microsoft.com/office/drawing/2014/main" id="{5B75F65F-CBAF-4E56-B949-7C432E6C74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61" y="1023"/>
                <a:ext cx="0" cy="38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dash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B8F2FB2C-22F3-4C2B-96D6-BE47C80E5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1633"/>
                <a:ext cx="6513" cy="2356"/>
              </a:xfrm>
              <a:custGeom>
                <a:avLst/>
                <a:gdLst>
                  <a:gd name="T0" fmla="*/ 1617 w 1617"/>
                  <a:gd name="T1" fmla="*/ 422 h 584"/>
                  <a:gd name="T2" fmla="*/ 1462 w 1617"/>
                  <a:gd name="T3" fmla="*/ 165 h 584"/>
                  <a:gd name="T4" fmla="*/ 1328 w 1617"/>
                  <a:gd name="T5" fmla="*/ 38 h 584"/>
                  <a:gd name="T6" fmla="*/ 1196 w 1617"/>
                  <a:gd name="T7" fmla="*/ 4 h 584"/>
                  <a:gd name="T8" fmla="*/ 958 w 1617"/>
                  <a:gd name="T9" fmla="*/ 65 h 584"/>
                  <a:gd name="T10" fmla="*/ 678 w 1617"/>
                  <a:gd name="T11" fmla="*/ 222 h 584"/>
                  <a:gd name="T12" fmla="*/ 442 w 1617"/>
                  <a:gd name="T13" fmla="*/ 397 h 584"/>
                  <a:gd name="T14" fmla="*/ 412 w 1617"/>
                  <a:gd name="T15" fmla="*/ 416 h 584"/>
                  <a:gd name="T16" fmla="*/ 146 w 1617"/>
                  <a:gd name="T17" fmla="*/ 550 h 584"/>
                  <a:gd name="T18" fmla="*/ 55 w 1617"/>
                  <a:gd name="T19" fmla="*/ 582 h 584"/>
                  <a:gd name="T20" fmla="*/ 0 w 1617"/>
                  <a:gd name="T21" fmla="*/ 580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17" h="584">
                    <a:moveTo>
                      <a:pt x="1617" y="422"/>
                    </a:moveTo>
                    <a:cubicBezTo>
                      <a:pt x="1563" y="309"/>
                      <a:pt x="1506" y="224"/>
                      <a:pt x="1462" y="165"/>
                    </a:cubicBezTo>
                    <a:cubicBezTo>
                      <a:pt x="1412" y="97"/>
                      <a:pt x="1377" y="63"/>
                      <a:pt x="1328" y="38"/>
                    </a:cubicBezTo>
                    <a:cubicBezTo>
                      <a:pt x="1317" y="32"/>
                      <a:pt x="1268" y="8"/>
                      <a:pt x="1196" y="4"/>
                    </a:cubicBezTo>
                    <a:cubicBezTo>
                      <a:pt x="1139" y="0"/>
                      <a:pt x="1080" y="10"/>
                      <a:pt x="958" y="65"/>
                    </a:cubicBezTo>
                    <a:cubicBezTo>
                      <a:pt x="868" y="106"/>
                      <a:pt x="779" y="146"/>
                      <a:pt x="678" y="222"/>
                    </a:cubicBezTo>
                    <a:cubicBezTo>
                      <a:pt x="621" y="265"/>
                      <a:pt x="560" y="302"/>
                      <a:pt x="442" y="397"/>
                    </a:cubicBezTo>
                    <a:cubicBezTo>
                      <a:pt x="433" y="404"/>
                      <a:pt x="424" y="408"/>
                      <a:pt x="412" y="416"/>
                    </a:cubicBezTo>
                    <a:cubicBezTo>
                      <a:pt x="287" y="495"/>
                      <a:pt x="265" y="485"/>
                      <a:pt x="146" y="550"/>
                    </a:cubicBezTo>
                    <a:cubicBezTo>
                      <a:pt x="126" y="561"/>
                      <a:pt x="97" y="578"/>
                      <a:pt x="55" y="582"/>
                    </a:cubicBezTo>
                    <a:cubicBezTo>
                      <a:pt x="32" y="584"/>
                      <a:pt x="12" y="582"/>
                      <a:pt x="0" y="580"/>
                    </a:cubicBezTo>
                  </a:path>
                </a:pathLst>
              </a:custGeom>
              <a:noFill/>
              <a:ln w="57150" cap="flat">
                <a:solidFill>
                  <a:schemeClr val="accent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5" name="Freeform 13">
            <a:extLst>
              <a:ext uri="{FF2B5EF4-FFF2-40B4-BE49-F238E27FC236}">
                <a16:creationId xmlns:a16="http://schemas.microsoft.com/office/drawing/2014/main" id="{F4F59DEA-D99F-4BDD-B0C9-51CE31335104}"/>
              </a:ext>
            </a:extLst>
          </p:cNvPr>
          <p:cNvSpPr>
            <a:spLocks/>
          </p:cNvSpPr>
          <p:nvPr/>
        </p:nvSpPr>
        <p:spPr bwMode="auto">
          <a:xfrm>
            <a:off x="2847288" y="3531803"/>
            <a:ext cx="7754541" cy="2805113"/>
          </a:xfrm>
          <a:custGeom>
            <a:avLst/>
            <a:gdLst>
              <a:gd name="T0" fmla="*/ 1617 w 1617"/>
              <a:gd name="T1" fmla="*/ 422 h 584"/>
              <a:gd name="T2" fmla="*/ 1462 w 1617"/>
              <a:gd name="T3" fmla="*/ 165 h 584"/>
              <a:gd name="T4" fmla="*/ 1328 w 1617"/>
              <a:gd name="T5" fmla="*/ 38 h 584"/>
              <a:gd name="T6" fmla="*/ 1196 w 1617"/>
              <a:gd name="T7" fmla="*/ 4 h 584"/>
              <a:gd name="T8" fmla="*/ 958 w 1617"/>
              <a:gd name="T9" fmla="*/ 65 h 584"/>
              <a:gd name="T10" fmla="*/ 678 w 1617"/>
              <a:gd name="T11" fmla="*/ 222 h 584"/>
              <a:gd name="T12" fmla="*/ 442 w 1617"/>
              <a:gd name="T13" fmla="*/ 397 h 584"/>
              <a:gd name="T14" fmla="*/ 412 w 1617"/>
              <a:gd name="T15" fmla="*/ 416 h 584"/>
              <a:gd name="T16" fmla="*/ 146 w 1617"/>
              <a:gd name="T17" fmla="*/ 550 h 584"/>
              <a:gd name="T18" fmla="*/ 55 w 1617"/>
              <a:gd name="T19" fmla="*/ 582 h 584"/>
              <a:gd name="T20" fmla="*/ 0 w 1617"/>
              <a:gd name="T21" fmla="*/ 580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17" h="584">
                <a:moveTo>
                  <a:pt x="1617" y="422"/>
                </a:moveTo>
                <a:cubicBezTo>
                  <a:pt x="1563" y="309"/>
                  <a:pt x="1506" y="224"/>
                  <a:pt x="1462" y="165"/>
                </a:cubicBezTo>
                <a:cubicBezTo>
                  <a:pt x="1412" y="97"/>
                  <a:pt x="1377" y="63"/>
                  <a:pt x="1328" y="38"/>
                </a:cubicBezTo>
                <a:cubicBezTo>
                  <a:pt x="1317" y="32"/>
                  <a:pt x="1268" y="8"/>
                  <a:pt x="1196" y="4"/>
                </a:cubicBezTo>
                <a:cubicBezTo>
                  <a:pt x="1139" y="0"/>
                  <a:pt x="1080" y="10"/>
                  <a:pt x="958" y="65"/>
                </a:cubicBezTo>
                <a:cubicBezTo>
                  <a:pt x="868" y="106"/>
                  <a:pt x="779" y="146"/>
                  <a:pt x="678" y="222"/>
                </a:cubicBezTo>
                <a:cubicBezTo>
                  <a:pt x="621" y="265"/>
                  <a:pt x="560" y="302"/>
                  <a:pt x="442" y="397"/>
                </a:cubicBezTo>
                <a:cubicBezTo>
                  <a:pt x="433" y="404"/>
                  <a:pt x="424" y="408"/>
                  <a:pt x="412" y="416"/>
                </a:cubicBezTo>
                <a:cubicBezTo>
                  <a:pt x="287" y="495"/>
                  <a:pt x="265" y="485"/>
                  <a:pt x="146" y="550"/>
                </a:cubicBezTo>
                <a:cubicBezTo>
                  <a:pt x="126" y="561"/>
                  <a:pt x="97" y="578"/>
                  <a:pt x="55" y="582"/>
                </a:cubicBezTo>
                <a:cubicBezTo>
                  <a:pt x="32" y="584"/>
                  <a:pt x="12" y="582"/>
                  <a:pt x="0" y="580"/>
                </a:cubicBezTo>
              </a:path>
            </a:pathLst>
          </a:custGeom>
          <a:noFill/>
          <a:ln w="57150" cap="flat">
            <a:solidFill>
              <a:schemeClr val="accent2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7C481A-A06D-4288-8786-3FCEB8C1136F}"/>
              </a:ext>
            </a:extLst>
          </p:cNvPr>
          <p:cNvSpPr txBox="1"/>
          <p:nvPr/>
        </p:nvSpPr>
        <p:spPr>
          <a:xfrm>
            <a:off x="8063880" y="3162351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Produto 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F6369F7-AB5B-47AF-A5BD-8445A0BE32D2}"/>
              </a:ext>
            </a:extLst>
          </p:cNvPr>
          <p:cNvSpPr txBox="1"/>
          <p:nvPr/>
        </p:nvSpPr>
        <p:spPr>
          <a:xfrm>
            <a:off x="11966174" y="3103327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Produto 2</a:t>
            </a:r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BDBD17D2-C259-47A6-92E5-C864E068C6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04240" y="2839244"/>
            <a:ext cx="0" cy="45589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7BC9656-38B1-46A4-B2BA-8825399DD4EC}"/>
              </a:ext>
            </a:extLst>
          </p:cNvPr>
          <p:cNvCxnSpPr>
            <a:cxnSpLocks/>
          </p:cNvCxnSpPr>
          <p:nvPr/>
        </p:nvCxnSpPr>
        <p:spPr>
          <a:xfrm flipV="1">
            <a:off x="3455368" y="2839245"/>
            <a:ext cx="0" cy="409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393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46DBF47-CAC8-43E6-B027-13B6D6DCA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Os 4 </a:t>
            </a:r>
            <a:r>
              <a:rPr lang="pt-BR" dirty="0" err="1"/>
              <a:t>P´s</a:t>
            </a:r>
            <a:r>
              <a:rPr lang="pt-BR" dirty="0"/>
              <a:t> de Marketing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13A69C-7C44-450C-BA59-87A3DE9C224E}"/>
              </a:ext>
            </a:extLst>
          </p:cNvPr>
          <p:cNvSpPr txBox="1"/>
          <p:nvPr/>
        </p:nvSpPr>
        <p:spPr>
          <a:xfrm>
            <a:off x="3095329" y="9680004"/>
            <a:ext cx="281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Fonte: Kotler e Keller (2006)</a:t>
            </a:r>
          </a:p>
        </p:txBody>
      </p:sp>
      <p:graphicFrame>
        <p:nvGraphicFramePr>
          <p:cNvPr id="8" name="Espaço Reservado para Imagem 7">
            <a:extLst>
              <a:ext uri="{FF2B5EF4-FFF2-40B4-BE49-F238E27FC236}">
                <a16:creationId xmlns:a16="http://schemas.microsoft.com/office/drawing/2014/main" id="{AEF30384-584E-403F-8709-2DCB9BC3596F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1649958544"/>
              </p:ext>
            </p:extLst>
          </p:nvPr>
        </p:nvGraphicFramePr>
        <p:xfrm>
          <a:off x="709613" y="1471613"/>
          <a:ext cx="16184562" cy="828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513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566EF2F-EE70-4024-BA46-ADD4B11AA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Preço (e percepção de valor...)</a:t>
            </a: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D6166CF1-EA10-4179-8A7C-1D7823BDB6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758978"/>
              </p:ext>
            </p:extLst>
          </p:nvPr>
        </p:nvGraphicFramePr>
        <p:xfrm>
          <a:off x="3810000" y="2269880"/>
          <a:ext cx="10518576" cy="6618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6AD2FC-1A51-4DA3-AB21-47BF40995378}"/>
              </a:ext>
            </a:extLst>
          </p:cNvPr>
          <p:cNvSpPr txBox="1"/>
          <p:nvPr/>
        </p:nvSpPr>
        <p:spPr>
          <a:xfrm>
            <a:off x="5975648" y="291125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Monopólio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199EB62F-5712-4F14-A948-CFE3D2D74011}"/>
              </a:ext>
            </a:extLst>
          </p:cNvPr>
          <p:cNvCxnSpPr/>
          <p:nvPr/>
        </p:nvCxnSpPr>
        <p:spPr>
          <a:xfrm>
            <a:off x="4319464" y="3343300"/>
            <a:ext cx="9577064" cy="0"/>
          </a:xfrm>
          <a:prstGeom prst="line">
            <a:avLst/>
          </a:prstGeom>
          <a:ln w="38100">
            <a:solidFill>
              <a:srgbClr val="105B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6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3BE3C1-8DD6-4960-86A8-1BC6E9F7D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Precificação depende de fatores externos e internos</a:t>
            </a:r>
          </a:p>
        </p:txBody>
      </p:sp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A450B3A7-35CD-4444-9682-CD675AF3C57E}"/>
              </a:ext>
            </a:extLst>
          </p:cNvPr>
          <p:cNvSpPr/>
          <p:nvPr/>
        </p:nvSpPr>
        <p:spPr>
          <a:xfrm>
            <a:off x="4784121" y="3532463"/>
            <a:ext cx="3848496" cy="1331279"/>
          </a:xfrm>
          <a:prstGeom prst="curvedDownArrow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t-BR" sz="825" dirty="0">
              <a:solidFill>
                <a:schemeClr val="tx1"/>
              </a:solidFill>
            </a:endParaRPr>
          </a:p>
        </p:txBody>
      </p:sp>
      <p:sp>
        <p:nvSpPr>
          <p:cNvPr id="18" name="Seta: Curva para Baixo 17">
            <a:extLst>
              <a:ext uri="{FF2B5EF4-FFF2-40B4-BE49-F238E27FC236}">
                <a16:creationId xmlns:a16="http://schemas.microsoft.com/office/drawing/2014/main" id="{4FC3A1A5-8415-45CF-BE25-E06CDFD05F5F}"/>
              </a:ext>
            </a:extLst>
          </p:cNvPr>
          <p:cNvSpPr/>
          <p:nvPr/>
        </p:nvSpPr>
        <p:spPr>
          <a:xfrm rot="10800000">
            <a:off x="8821492" y="7006844"/>
            <a:ext cx="3848496" cy="1331279"/>
          </a:xfrm>
          <a:prstGeom prst="curvedDownArrow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t-BR" sz="825" dirty="0">
              <a:solidFill>
                <a:schemeClr val="tx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B5261B-4479-4B65-9D66-D8852F8BB40A}"/>
              </a:ext>
            </a:extLst>
          </p:cNvPr>
          <p:cNvSpPr txBox="1"/>
          <p:nvPr/>
        </p:nvSpPr>
        <p:spPr>
          <a:xfrm>
            <a:off x="3283796" y="5143500"/>
            <a:ext cx="3000650" cy="965008"/>
          </a:xfrm>
          <a:prstGeom prst="rect">
            <a:avLst/>
          </a:prstGeom>
          <a:noFill/>
          <a:ln>
            <a:noFill/>
          </a:ln>
        </p:spPr>
        <p:txBody>
          <a:bodyPr wrap="square" lIns="0" tIns="20574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338"/>
              </a:spcAft>
              <a:buClr>
                <a:schemeClr val="accent2"/>
              </a:buClr>
              <a:buSzPct val="70000"/>
            </a:pPr>
            <a:r>
              <a:rPr lang="pt-BR" sz="3000" b="1" dirty="0">
                <a:latin typeface="+mj-lt"/>
                <a:cs typeface="Calibri" panose="020F0502020204030204" pitchFamily="34" charset="0"/>
              </a:rPr>
              <a:t>Preço de Mercado </a:t>
            </a:r>
            <a:r>
              <a:rPr lang="pt-BR" sz="2100" b="1" dirty="0">
                <a:latin typeface="+mj-lt"/>
                <a:cs typeface="Calibri" panose="020F0502020204030204" pitchFamily="34" charset="0"/>
              </a:rPr>
              <a:t>(Dinâmica de Mercado e Vantagem Competitiva)</a:t>
            </a:r>
            <a:endParaRPr lang="pt-BR" sz="3000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70D98D0-0337-4211-A4D0-D5E8C42EB081}"/>
              </a:ext>
            </a:extLst>
          </p:cNvPr>
          <p:cNvSpPr txBox="1"/>
          <p:nvPr/>
        </p:nvSpPr>
        <p:spPr>
          <a:xfrm>
            <a:off x="10919662" y="5840209"/>
            <a:ext cx="3000647" cy="1121204"/>
          </a:xfrm>
          <a:prstGeom prst="rect">
            <a:avLst/>
          </a:prstGeom>
          <a:noFill/>
          <a:ln>
            <a:noFill/>
          </a:ln>
        </p:spPr>
        <p:txBody>
          <a:bodyPr wrap="square" lIns="0" tIns="20574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338"/>
              </a:spcAft>
              <a:buClr>
                <a:schemeClr val="accent2"/>
              </a:buClr>
              <a:buSzPct val="70000"/>
            </a:pPr>
            <a:r>
              <a:rPr lang="pt-BR" sz="3000" b="1" dirty="0">
                <a:latin typeface="+mj-lt"/>
                <a:cs typeface="Calibri" panose="020F0502020204030204" pitchFamily="34" charset="0"/>
              </a:rPr>
              <a:t>Margem sobre o Custo</a:t>
            </a:r>
          </a:p>
          <a:p>
            <a:pPr algn="ctr">
              <a:lnSpc>
                <a:spcPct val="85000"/>
              </a:lnSpc>
              <a:spcAft>
                <a:spcPts val="338"/>
              </a:spcAft>
              <a:buClr>
                <a:schemeClr val="accent2"/>
              </a:buClr>
              <a:buSzPct val="70000"/>
            </a:pPr>
            <a:r>
              <a:rPr lang="pt-BR" sz="2100" b="1" dirty="0">
                <a:latin typeface="+mj-lt"/>
                <a:cs typeface="Calibri" panose="020F0502020204030204" pitchFamily="34" charset="0"/>
              </a:rPr>
              <a:t>(Eficiência da organização)</a:t>
            </a:r>
          </a:p>
        </p:txBody>
      </p:sp>
      <p:pic>
        <p:nvPicPr>
          <p:cNvPr id="21" name="Gráfico 20" descr="Money">
            <a:extLst>
              <a:ext uri="{FF2B5EF4-FFF2-40B4-BE49-F238E27FC236}">
                <a16:creationId xmlns:a16="http://schemas.microsoft.com/office/drawing/2014/main" id="{79FDBED6-AF1C-4082-BA41-737C32948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5618" y="4632867"/>
            <a:ext cx="2373977" cy="237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28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E75724-7D60-43A9-BC51-9F68573BC7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Modelo dos 3 </a:t>
            </a:r>
            <a:r>
              <a:rPr lang="pt-BR" dirty="0" err="1"/>
              <a:t>C´s</a:t>
            </a:r>
            <a:r>
              <a:rPr lang="pt-BR" dirty="0"/>
              <a:t> para determinação de preços</a:t>
            </a:r>
          </a:p>
        </p:txBody>
      </p:sp>
      <p:graphicFrame>
        <p:nvGraphicFramePr>
          <p:cNvPr id="7" name="Espaço Reservado para Imagem 6">
            <a:extLst>
              <a:ext uri="{FF2B5EF4-FFF2-40B4-BE49-F238E27FC236}">
                <a16:creationId xmlns:a16="http://schemas.microsoft.com/office/drawing/2014/main" id="{3B3A4147-B7E7-4BE2-BD6E-02ED546CDD3A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1109358432"/>
              </p:ext>
            </p:extLst>
          </p:nvPr>
        </p:nvGraphicFramePr>
        <p:xfrm>
          <a:off x="709613" y="1471613"/>
          <a:ext cx="16184562" cy="828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69207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838E73-A6AD-4140-BF4A-0D81C31C2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Estratégias possíveis de precificação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5ECC5C3-9265-4026-A278-F35E5E96ECF3}"/>
              </a:ext>
            </a:extLst>
          </p:cNvPr>
          <p:cNvSpPr/>
          <p:nvPr/>
        </p:nvSpPr>
        <p:spPr>
          <a:xfrm>
            <a:off x="3527376" y="2983261"/>
            <a:ext cx="10873208" cy="403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50"/>
              </a:lnSpc>
              <a:spcAft>
                <a:spcPts val="850"/>
              </a:spcAft>
            </a:pPr>
            <a:r>
              <a:rPr lang="pt-BR" sz="3200" b="1" dirty="0">
                <a:solidFill>
                  <a:srgbClr val="595959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Desnatação</a:t>
            </a: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r>
              <a:rPr lang="pt-BR" sz="3200" b="1" dirty="0">
                <a:solidFill>
                  <a:srgbClr val="595959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Penetração </a:t>
            </a: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r>
              <a:rPr lang="pt-BR" sz="3200" b="1" dirty="0">
                <a:solidFill>
                  <a:srgbClr val="595959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Apreçamento competitivo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B5FF00-3F97-48ED-9A3F-3106DC8EC8A5}"/>
              </a:ext>
            </a:extLst>
          </p:cNvPr>
          <p:cNvSpPr txBox="1"/>
          <p:nvPr/>
        </p:nvSpPr>
        <p:spPr>
          <a:xfrm>
            <a:off x="9962355" y="2613227"/>
            <a:ext cx="3744416" cy="181588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Você consegue lembrar-se de exemplos destas estratégias no seu cotidiano?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230F60E-1CAB-4E14-941B-3784AFE97B1A}"/>
              </a:ext>
            </a:extLst>
          </p:cNvPr>
          <p:cNvSpPr/>
          <p:nvPr/>
        </p:nvSpPr>
        <p:spPr>
          <a:xfrm>
            <a:off x="2879304" y="2839243"/>
            <a:ext cx="432048" cy="43204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65157FF-D50B-4267-8894-BD88F0113C30}"/>
              </a:ext>
            </a:extLst>
          </p:cNvPr>
          <p:cNvSpPr/>
          <p:nvPr/>
        </p:nvSpPr>
        <p:spPr>
          <a:xfrm>
            <a:off x="2879304" y="4639443"/>
            <a:ext cx="432048" cy="43204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2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2713005-0FD3-4437-85E0-AECC8A621C84}"/>
              </a:ext>
            </a:extLst>
          </p:cNvPr>
          <p:cNvSpPr/>
          <p:nvPr/>
        </p:nvSpPr>
        <p:spPr>
          <a:xfrm>
            <a:off x="2879304" y="6439643"/>
            <a:ext cx="432048" cy="43204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3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8FF34F67-311D-46F9-8E80-4C4315EC5B27}"/>
              </a:ext>
            </a:extLst>
          </p:cNvPr>
          <p:cNvSpPr/>
          <p:nvPr/>
        </p:nvSpPr>
        <p:spPr>
          <a:xfrm rot="5400000">
            <a:off x="6047656" y="2371192"/>
            <a:ext cx="1080120" cy="122413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45C8EBE-C7FE-43FB-BA10-07CDA0563CD1}"/>
              </a:ext>
            </a:extLst>
          </p:cNvPr>
          <p:cNvSpPr/>
          <p:nvPr/>
        </p:nvSpPr>
        <p:spPr>
          <a:xfrm rot="16200000">
            <a:off x="6047656" y="4207397"/>
            <a:ext cx="1080120" cy="122413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da Esquerda para a Direita 13">
            <a:extLst>
              <a:ext uri="{FF2B5EF4-FFF2-40B4-BE49-F238E27FC236}">
                <a16:creationId xmlns:a16="http://schemas.microsoft.com/office/drawing/2014/main" id="{CD34F521-EF26-4EE9-8F74-974AD5C0DB64}"/>
              </a:ext>
            </a:extLst>
          </p:cNvPr>
          <p:cNvSpPr/>
          <p:nvPr/>
        </p:nvSpPr>
        <p:spPr>
          <a:xfrm>
            <a:off x="8351912" y="6073766"/>
            <a:ext cx="1800200" cy="1229974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2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9AE4BD7A-26A8-4C05-950B-4E60724654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r="-1572"/>
          <a:stretch/>
        </p:blipFill>
        <p:spPr/>
      </p:pic>
    </p:spTree>
    <p:extLst>
      <p:ext uri="{BB962C8B-B14F-4D97-AF65-F5344CB8AC3E}">
        <p14:creationId xmlns:p14="http://schemas.microsoft.com/office/powerpoint/2010/main" val="5080612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838E73-A6AD-4140-BF4A-0D81C31C2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Estratégias possíveis de precificação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5ECC5C3-9265-4026-A278-F35E5E96ECF3}"/>
              </a:ext>
            </a:extLst>
          </p:cNvPr>
          <p:cNvSpPr/>
          <p:nvPr/>
        </p:nvSpPr>
        <p:spPr>
          <a:xfrm>
            <a:off x="3527376" y="2983261"/>
            <a:ext cx="10873208" cy="403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450"/>
              </a:lnSpc>
              <a:spcAft>
                <a:spcPts val="850"/>
              </a:spcAft>
            </a:pPr>
            <a:r>
              <a:rPr lang="pt-BR" sz="3200" b="1" dirty="0">
                <a:solidFill>
                  <a:srgbClr val="595959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Desnatação</a:t>
            </a: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r>
              <a:rPr lang="pt-BR" sz="3200" b="1" dirty="0">
                <a:solidFill>
                  <a:srgbClr val="595959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Penetração </a:t>
            </a: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endParaRPr lang="pt-BR" sz="3200" b="1" dirty="0">
              <a:solidFill>
                <a:srgbClr val="595959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50"/>
              </a:lnSpc>
              <a:spcAft>
                <a:spcPts val="850"/>
              </a:spcAft>
            </a:pPr>
            <a:r>
              <a:rPr lang="pt-BR" sz="3200" b="1" dirty="0">
                <a:solidFill>
                  <a:srgbClr val="595959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Apreçamento competitivo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230F60E-1CAB-4E14-941B-3784AFE97B1A}"/>
              </a:ext>
            </a:extLst>
          </p:cNvPr>
          <p:cNvSpPr/>
          <p:nvPr/>
        </p:nvSpPr>
        <p:spPr>
          <a:xfrm>
            <a:off x="2879304" y="2839243"/>
            <a:ext cx="432048" cy="43204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1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65157FF-D50B-4267-8894-BD88F0113C30}"/>
              </a:ext>
            </a:extLst>
          </p:cNvPr>
          <p:cNvSpPr/>
          <p:nvPr/>
        </p:nvSpPr>
        <p:spPr>
          <a:xfrm>
            <a:off x="2879304" y="4639443"/>
            <a:ext cx="432048" cy="43204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2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2713005-0FD3-4437-85E0-AECC8A621C84}"/>
              </a:ext>
            </a:extLst>
          </p:cNvPr>
          <p:cNvSpPr/>
          <p:nvPr/>
        </p:nvSpPr>
        <p:spPr>
          <a:xfrm>
            <a:off x="2879304" y="6439643"/>
            <a:ext cx="432048" cy="43204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54185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BC05A7-E00C-44E3-B019-FC57980CFC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Trabalho em grupo</a:t>
            </a: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</p:spPr>
        <p:txBody>
          <a:bodyPr/>
          <a:lstStyle/>
          <a:p>
            <a:r>
              <a:rPr lang="pt-BR" dirty="0"/>
              <a:t>O que podemos criar em termos de precificação que auxilie a diferenciar nosso produto / serviço?</a:t>
            </a:r>
          </a:p>
        </p:txBody>
      </p:sp>
    </p:spTree>
    <p:extLst>
      <p:ext uri="{BB962C8B-B14F-4D97-AF65-F5344CB8AC3E}">
        <p14:creationId xmlns:p14="http://schemas.microsoft.com/office/powerpoint/2010/main" val="513093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1BAB186-49C2-46C9-AA36-10674C11A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Os 4 </a:t>
            </a:r>
            <a:r>
              <a:rPr lang="pt-BR" dirty="0" err="1"/>
              <a:t>P´s</a:t>
            </a:r>
            <a:r>
              <a:rPr lang="pt-BR" dirty="0"/>
              <a:t> de Marketing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13A69C-7C44-450C-BA59-87A3DE9C224E}"/>
              </a:ext>
            </a:extLst>
          </p:cNvPr>
          <p:cNvSpPr txBox="1"/>
          <p:nvPr/>
        </p:nvSpPr>
        <p:spPr>
          <a:xfrm>
            <a:off x="3095329" y="9680004"/>
            <a:ext cx="281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Fonte: Kotler e Keller (2006)</a:t>
            </a:r>
          </a:p>
        </p:txBody>
      </p:sp>
      <p:graphicFrame>
        <p:nvGraphicFramePr>
          <p:cNvPr id="8" name="Espaço Reservado para Imagem 7">
            <a:extLst>
              <a:ext uri="{FF2B5EF4-FFF2-40B4-BE49-F238E27FC236}">
                <a16:creationId xmlns:a16="http://schemas.microsoft.com/office/drawing/2014/main" id="{B2DE92C2-8E29-4FD8-97A1-2F6B9561D598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1430925800"/>
              </p:ext>
            </p:extLst>
          </p:nvPr>
        </p:nvGraphicFramePr>
        <p:xfrm>
          <a:off x="709613" y="1471613"/>
          <a:ext cx="16184562" cy="828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926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3F038E5A-9ADF-4289-AED3-977F4B12B767}"/>
              </a:ext>
            </a:extLst>
          </p:cNvPr>
          <p:cNvSpPr/>
          <p:nvPr/>
        </p:nvSpPr>
        <p:spPr>
          <a:xfrm>
            <a:off x="4751512" y="3055268"/>
            <a:ext cx="2880320" cy="144016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Ponto de atendimento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1771051-9DAE-49FB-BFF9-3611F294CD06}"/>
              </a:ext>
            </a:extLst>
          </p:cNvPr>
          <p:cNvSpPr/>
          <p:nvPr/>
        </p:nvSpPr>
        <p:spPr>
          <a:xfrm>
            <a:off x="6695728" y="5851181"/>
            <a:ext cx="2880320" cy="144016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Logística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B84BDB4-E940-49BA-9C90-C83908677445}"/>
              </a:ext>
            </a:extLst>
          </p:cNvPr>
          <p:cNvSpPr/>
          <p:nvPr/>
        </p:nvSpPr>
        <p:spPr>
          <a:xfrm>
            <a:off x="9144000" y="3415308"/>
            <a:ext cx="2880320" cy="144016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Distribuição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7E59146-9CFD-44A8-84E2-2D48EFA4850E}"/>
              </a:ext>
            </a:extLst>
          </p:cNvPr>
          <p:cNvSpPr/>
          <p:nvPr/>
        </p:nvSpPr>
        <p:spPr>
          <a:xfrm>
            <a:off x="10586650" y="5719564"/>
            <a:ext cx="2880320" cy="144016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Facilitação do crédito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B7A14E9-C548-4B0B-B217-A777F9524E3A}"/>
              </a:ext>
            </a:extLst>
          </p:cNvPr>
          <p:cNvSpPr/>
          <p:nvPr/>
        </p:nvSpPr>
        <p:spPr>
          <a:xfrm>
            <a:off x="3815408" y="7807796"/>
            <a:ext cx="2880320" cy="144016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Diminuição do risco financeiro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1707C53-A94C-4794-9D67-A671F730FBA8}"/>
              </a:ext>
            </a:extLst>
          </p:cNvPr>
          <p:cNvSpPr/>
          <p:nvPr/>
        </p:nvSpPr>
        <p:spPr>
          <a:xfrm>
            <a:off x="8567936" y="1297272"/>
            <a:ext cx="2880320" cy="144016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Diminuição complexidade da cadeia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CA59DE-A960-4CAD-9FBF-9B18BF829DB2}"/>
              </a:ext>
            </a:extLst>
          </p:cNvPr>
          <p:cNvSpPr txBox="1"/>
          <p:nvPr/>
        </p:nvSpPr>
        <p:spPr>
          <a:xfrm>
            <a:off x="12384360" y="7159724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Via Varejo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8A11C7-6272-481F-BDEB-CC8ED10B5419}"/>
              </a:ext>
            </a:extLst>
          </p:cNvPr>
          <p:cNvSpPr txBox="1"/>
          <p:nvPr/>
        </p:nvSpPr>
        <p:spPr>
          <a:xfrm>
            <a:off x="6163360" y="9063291"/>
            <a:ext cx="155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Estante Virtual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B3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70DFC40-DEBD-4692-AE55-E82D235C164A}"/>
              </a:ext>
            </a:extLst>
          </p:cNvPr>
          <p:cNvSpPr txBox="1"/>
          <p:nvPr/>
        </p:nvSpPr>
        <p:spPr>
          <a:xfrm>
            <a:off x="7991873" y="7303741"/>
            <a:ext cx="827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FedEx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Natura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72FADAB-5719-4444-8F21-803639BAC78D}"/>
              </a:ext>
            </a:extLst>
          </p:cNvPr>
          <p:cNvSpPr txBox="1"/>
          <p:nvPr/>
        </p:nvSpPr>
        <p:spPr>
          <a:xfrm>
            <a:off x="11736288" y="4486136"/>
            <a:ext cx="312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Grupo Ultra (Ipiranga, Ultragaz)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28EB03-FBEC-4CFA-8AD3-96DA95065E1C}"/>
              </a:ext>
            </a:extLst>
          </p:cNvPr>
          <p:cNvSpPr txBox="1"/>
          <p:nvPr/>
        </p:nvSpPr>
        <p:spPr>
          <a:xfrm>
            <a:off x="11264832" y="2285488"/>
            <a:ext cx="128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Webmotors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19CB1B7-BEFF-46F6-AC9A-587BBA43227E}"/>
              </a:ext>
            </a:extLst>
          </p:cNvPr>
          <p:cNvSpPr txBox="1"/>
          <p:nvPr/>
        </p:nvSpPr>
        <p:spPr>
          <a:xfrm>
            <a:off x="3183057" y="4249974"/>
            <a:ext cx="2644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McDonald´s / 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Redes de farmácia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Coleta de exames em casa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A2A125E-7B82-45C1-BE21-75F923A950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Ponto – muito além do espaço físico!</a:t>
            </a:r>
          </a:p>
        </p:txBody>
      </p:sp>
    </p:spTree>
    <p:extLst>
      <p:ext uri="{BB962C8B-B14F-4D97-AF65-F5344CB8AC3E}">
        <p14:creationId xmlns:p14="http://schemas.microsoft.com/office/powerpoint/2010/main" val="38426617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B399A28-4030-437B-B431-4FDF45218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i="1" dirty="0" err="1"/>
              <a:t>Omnichannel</a:t>
            </a:r>
            <a:endParaRPr lang="pt-BR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9DD0DF-D184-4C46-B41E-3B629A3C2D6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1" t="24719" r="22973" b="16854"/>
          <a:stretch/>
        </p:blipFill>
        <p:spPr bwMode="auto">
          <a:xfrm>
            <a:off x="3239344" y="1903140"/>
            <a:ext cx="4824536" cy="7632848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CCC5CEE-8CD8-48F7-A4A9-0A0EB8BAA994}"/>
              </a:ext>
            </a:extLst>
          </p:cNvPr>
          <p:cNvSpPr txBox="1"/>
          <p:nvPr/>
        </p:nvSpPr>
        <p:spPr>
          <a:xfrm>
            <a:off x="8711953" y="2479205"/>
            <a:ext cx="2042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latin typeface="Calibri" panose="020F0502020204030204" pitchFamily="34" charset="0"/>
                <a:cs typeface="Calibri" panose="020F0502020204030204" pitchFamily="34" charset="0"/>
              </a:rPr>
              <a:t>Tradicional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2D2250-D6DA-4A42-A683-59DCC16C833A}"/>
              </a:ext>
            </a:extLst>
          </p:cNvPr>
          <p:cNvSpPr txBox="1"/>
          <p:nvPr/>
        </p:nvSpPr>
        <p:spPr>
          <a:xfrm>
            <a:off x="12124712" y="2479205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Omnichannel</a:t>
            </a:r>
            <a:endParaRPr lang="pt-BR" sz="32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53C69A-6660-4F39-9CF6-0BD1B28BC6A6}"/>
              </a:ext>
            </a:extLst>
          </p:cNvPr>
          <p:cNvSpPr txBox="1"/>
          <p:nvPr/>
        </p:nvSpPr>
        <p:spPr>
          <a:xfrm>
            <a:off x="8503318" y="3313683"/>
            <a:ext cx="1010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Físico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D9133DB-CABC-4DE7-8FAA-A1D2A8FDA098}"/>
              </a:ext>
            </a:extLst>
          </p:cNvPr>
          <p:cNvSpPr txBox="1"/>
          <p:nvPr/>
        </p:nvSpPr>
        <p:spPr>
          <a:xfrm>
            <a:off x="9986148" y="3313683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Virtual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12165D-DAE7-4F6C-A2CB-85A05A6677DA}"/>
              </a:ext>
            </a:extLst>
          </p:cNvPr>
          <p:cNvSpPr txBox="1"/>
          <p:nvPr/>
        </p:nvSpPr>
        <p:spPr>
          <a:xfrm>
            <a:off x="12126328" y="3343300"/>
            <a:ext cx="1010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Físico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D9F0A3-8867-414A-ACDA-4F96E6AD7465}"/>
              </a:ext>
            </a:extLst>
          </p:cNvPr>
          <p:cNvSpPr txBox="1"/>
          <p:nvPr/>
        </p:nvSpPr>
        <p:spPr>
          <a:xfrm>
            <a:off x="13609158" y="3343300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Virtual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2641102-7832-4F3B-9E71-4550B1DDD5F7}"/>
              </a:ext>
            </a:extLst>
          </p:cNvPr>
          <p:cNvSpPr/>
          <p:nvPr/>
        </p:nvSpPr>
        <p:spPr>
          <a:xfrm>
            <a:off x="8279905" y="2119164"/>
            <a:ext cx="3412991" cy="19442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C772A98-B48E-450F-9C42-6D6212882F9E}"/>
              </a:ext>
            </a:extLst>
          </p:cNvPr>
          <p:cNvSpPr/>
          <p:nvPr/>
        </p:nvSpPr>
        <p:spPr>
          <a:xfrm>
            <a:off x="11817242" y="2119164"/>
            <a:ext cx="3412991" cy="19442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 descr="Marca de seleção">
            <a:extLst>
              <a:ext uri="{FF2B5EF4-FFF2-40B4-BE49-F238E27FC236}">
                <a16:creationId xmlns:a16="http://schemas.microsoft.com/office/drawing/2014/main" id="{D8BA94B4-3D83-4BB4-B618-85FC4841D9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770" y="7207350"/>
            <a:ext cx="569278" cy="569278"/>
          </a:xfrm>
          <a:prstGeom prst="rect">
            <a:avLst/>
          </a:prstGeom>
        </p:spPr>
      </p:pic>
      <p:pic>
        <p:nvPicPr>
          <p:cNvPr id="17" name="Gráfico 16" descr="Marca de seleção">
            <a:extLst>
              <a:ext uri="{FF2B5EF4-FFF2-40B4-BE49-F238E27FC236}">
                <a16:creationId xmlns:a16="http://schemas.microsoft.com/office/drawing/2014/main" id="{7D26AA3D-0604-491E-AD63-45E98CA21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2914" y="7207350"/>
            <a:ext cx="569278" cy="56927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C1BF0333-7679-4D27-B9B1-40C03508F505}"/>
              </a:ext>
            </a:extLst>
          </p:cNvPr>
          <p:cNvSpPr/>
          <p:nvPr/>
        </p:nvSpPr>
        <p:spPr>
          <a:xfrm>
            <a:off x="8279905" y="4285791"/>
            <a:ext cx="3412991" cy="48901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ADE57B5-387E-48E5-B45B-645E38BF2235}"/>
              </a:ext>
            </a:extLst>
          </p:cNvPr>
          <p:cNvSpPr/>
          <p:nvPr/>
        </p:nvSpPr>
        <p:spPr>
          <a:xfrm>
            <a:off x="11817242" y="4285790"/>
            <a:ext cx="3412991" cy="48901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Gráfico 19" descr="Marca de seleção">
            <a:extLst>
              <a:ext uri="{FF2B5EF4-FFF2-40B4-BE49-F238E27FC236}">
                <a16:creationId xmlns:a16="http://schemas.microsoft.com/office/drawing/2014/main" id="{0630B8CC-5EA3-4374-92C2-8E0A28FAC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0612" y="7207350"/>
            <a:ext cx="569278" cy="569278"/>
          </a:xfrm>
          <a:prstGeom prst="rect">
            <a:avLst/>
          </a:prstGeom>
        </p:spPr>
      </p:pic>
      <p:pic>
        <p:nvPicPr>
          <p:cNvPr id="21" name="Gráfico 20" descr="Marca de seleção">
            <a:extLst>
              <a:ext uri="{FF2B5EF4-FFF2-40B4-BE49-F238E27FC236}">
                <a16:creationId xmlns:a16="http://schemas.microsoft.com/office/drawing/2014/main" id="{7D71AC1C-85D3-41D5-9BA7-43B5C10A1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0612" y="8178918"/>
            <a:ext cx="569278" cy="569278"/>
          </a:xfrm>
          <a:prstGeom prst="rect">
            <a:avLst/>
          </a:prstGeom>
        </p:spPr>
      </p:pic>
      <p:pic>
        <p:nvPicPr>
          <p:cNvPr id="22" name="Gráfico 21" descr="Marca de seleção">
            <a:extLst>
              <a:ext uri="{FF2B5EF4-FFF2-40B4-BE49-F238E27FC236}">
                <a16:creationId xmlns:a16="http://schemas.microsoft.com/office/drawing/2014/main" id="{156E9AEF-BCE9-4DAC-AF9C-BD92F46625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0612" y="5791572"/>
            <a:ext cx="569278" cy="569278"/>
          </a:xfrm>
          <a:prstGeom prst="rect">
            <a:avLst/>
          </a:prstGeom>
        </p:spPr>
      </p:pic>
      <p:pic>
        <p:nvPicPr>
          <p:cNvPr id="23" name="Gráfico 22" descr="Marca de seleção">
            <a:extLst>
              <a:ext uri="{FF2B5EF4-FFF2-40B4-BE49-F238E27FC236}">
                <a16:creationId xmlns:a16="http://schemas.microsoft.com/office/drawing/2014/main" id="{D560A765-40B5-4664-8C6B-6A1DF35E8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0612" y="4925834"/>
            <a:ext cx="569278" cy="569278"/>
          </a:xfrm>
          <a:prstGeom prst="rect">
            <a:avLst/>
          </a:prstGeom>
        </p:spPr>
      </p:pic>
      <p:pic>
        <p:nvPicPr>
          <p:cNvPr id="24" name="Gráfico 23" descr="Marca de seleção">
            <a:extLst>
              <a:ext uri="{FF2B5EF4-FFF2-40B4-BE49-F238E27FC236}">
                <a16:creationId xmlns:a16="http://schemas.microsoft.com/office/drawing/2014/main" id="{53CBCE49-59E2-48B1-A24C-A0065B91F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0612" y="6538018"/>
            <a:ext cx="569278" cy="5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1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8400673-A036-4AB1-8F63-9E66498BE5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Os 4 </a:t>
            </a:r>
            <a:r>
              <a:rPr lang="pt-BR" dirty="0" err="1"/>
              <a:t>P´s</a:t>
            </a:r>
            <a:r>
              <a:rPr lang="pt-BR" dirty="0"/>
              <a:t> de Marketing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13A69C-7C44-450C-BA59-87A3DE9C224E}"/>
              </a:ext>
            </a:extLst>
          </p:cNvPr>
          <p:cNvSpPr txBox="1"/>
          <p:nvPr/>
        </p:nvSpPr>
        <p:spPr>
          <a:xfrm>
            <a:off x="3095329" y="9680004"/>
            <a:ext cx="281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Fonte: Kotler e Keller (2006)</a:t>
            </a:r>
          </a:p>
        </p:txBody>
      </p:sp>
      <p:graphicFrame>
        <p:nvGraphicFramePr>
          <p:cNvPr id="8" name="Espaço Reservado para Imagem 7">
            <a:extLst>
              <a:ext uri="{FF2B5EF4-FFF2-40B4-BE49-F238E27FC236}">
                <a16:creationId xmlns:a16="http://schemas.microsoft.com/office/drawing/2014/main" id="{1A878DE6-FD18-4BE5-BD2E-2C5F1838CEA9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1086511587"/>
              </p:ext>
            </p:extLst>
          </p:nvPr>
        </p:nvGraphicFramePr>
        <p:xfrm>
          <a:off x="709613" y="1471613"/>
          <a:ext cx="16184562" cy="828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63819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F39B96-EB0B-4974-ACE0-3C65D692D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</a:pPr>
            <a:r>
              <a:rPr lang="pt-BR" dirty="0"/>
              <a:t>Marketing não é publicidade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992C0C-A62B-4A55-AB1B-447E235074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Publicidade: do latim </a:t>
            </a:r>
            <a:r>
              <a:rPr lang="pt-BR" i="1" dirty="0" err="1"/>
              <a:t>publicus</a:t>
            </a:r>
            <a:r>
              <a:rPr lang="pt-BR" dirty="0"/>
              <a:t>, significa divulgar, tornar público.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Propaganda: do latim </a:t>
            </a:r>
            <a:r>
              <a:rPr lang="pt-BR" i="1" dirty="0" err="1"/>
              <a:t>propagare</a:t>
            </a:r>
            <a:r>
              <a:rPr lang="pt-BR" dirty="0"/>
              <a:t>, significar reproduzir, multiplicar, estender.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b="1" dirty="0"/>
              <a:t>“P” de Promoção envolve qualquer esforço para comunicar-se com o consumidor.</a:t>
            </a:r>
          </a:p>
        </p:txBody>
      </p:sp>
    </p:spTree>
    <p:extLst>
      <p:ext uri="{BB962C8B-B14F-4D97-AF65-F5344CB8AC3E}">
        <p14:creationId xmlns:p14="http://schemas.microsoft.com/office/powerpoint/2010/main" val="15720379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210828F3-84A4-4B4D-808A-18CB805F3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“GIVE ME THE FREEDOM OF A TIGHT BRIEFING”</a:t>
            </a:r>
          </a:p>
          <a:p>
            <a:pPr marL="0" indent="0" algn="ctr">
              <a:buNone/>
            </a:pPr>
            <a:r>
              <a:rPr lang="pt-BR" dirty="0" err="1">
                <a:solidFill>
                  <a:schemeClr val="tx2"/>
                </a:solidFill>
              </a:rPr>
              <a:t>Ogilvy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320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1A42FE-D72C-48D1-8389-143D0652E8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Passo-a-passo do processo criativo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5A4326-0C70-445A-83C8-F2A1D6401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Definição do briefing, com base no posicionamento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Criação da Identidade Visual da Campanha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Identificação do meios, de acordo com os objetivos de comunicação e jornada do consumidor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Criação propriamente dita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Teste piloto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86701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647BC67-286B-4BD7-9867-D319BE9142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A Musa é o Briefing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63ACA2-95C2-4AD5-853A-54FE523BD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400" y="1470968"/>
            <a:ext cx="16184229" cy="8281044"/>
          </a:xfrm>
        </p:spPr>
        <p:txBody>
          <a:bodyPr/>
          <a:lstStyle/>
          <a:p>
            <a:r>
              <a:rPr lang="pt-BR" dirty="0"/>
              <a:t>O que deve constar em um Briefing:</a:t>
            </a:r>
          </a:p>
          <a:p>
            <a:pPr lvl="1"/>
            <a:r>
              <a:rPr lang="pt-BR" dirty="0"/>
              <a:t>Ambiente Competitivo</a:t>
            </a:r>
          </a:p>
          <a:p>
            <a:pPr lvl="1"/>
            <a:r>
              <a:rPr lang="pt-BR" dirty="0"/>
              <a:t>Objetivos da campanha</a:t>
            </a:r>
          </a:p>
          <a:p>
            <a:pPr lvl="1"/>
            <a:r>
              <a:rPr lang="pt-BR" dirty="0"/>
              <a:t>Posicionamento</a:t>
            </a:r>
          </a:p>
          <a:p>
            <a:pPr lvl="1"/>
            <a:r>
              <a:rPr lang="pt-BR" dirty="0"/>
              <a:t>Descrição do Público-alvo</a:t>
            </a:r>
          </a:p>
          <a:p>
            <a:pPr lvl="1"/>
            <a:r>
              <a:rPr lang="pt-BR" b="1" dirty="0"/>
              <a:t>Insight!!!</a:t>
            </a:r>
          </a:p>
          <a:p>
            <a:pPr lvl="1"/>
            <a:r>
              <a:rPr lang="pt-BR" dirty="0"/>
              <a:t>Benefícios do produto / serviço</a:t>
            </a:r>
          </a:p>
          <a:p>
            <a:pPr lvl="1"/>
            <a:r>
              <a:rPr lang="pt-BR" dirty="0"/>
              <a:t>Tom da campanha</a:t>
            </a:r>
          </a:p>
        </p:txBody>
      </p:sp>
    </p:spTree>
    <p:extLst>
      <p:ext uri="{BB962C8B-B14F-4D97-AF65-F5344CB8AC3E}">
        <p14:creationId xmlns:p14="http://schemas.microsoft.com/office/powerpoint/2010/main" val="221805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E093C1B-999D-4551-AFF8-EB182B93674A}"/>
              </a:ext>
            </a:extLst>
          </p:cNvPr>
          <p:cNvSpPr/>
          <p:nvPr/>
        </p:nvSpPr>
        <p:spPr>
          <a:xfrm>
            <a:off x="9842936" y="2095802"/>
            <a:ext cx="5328592" cy="369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0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“A função do marketing é </a:t>
            </a:r>
            <a:r>
              <a:rPr lang="pt-BR" sz="4000" b="1" u="sng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tornar supérfluo o esforço de vendas</a:t>
            </a:r>
            <a:r>
              <a:rPr lang="pt-BR" sz="40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”. </a:t>
            </a:r>
          </a:p>
          <a:p>
            <a:pPr algn="ctr">
              <a:lnSpc>
                <a:spcPct val="150000"/>
              </a:lnSpc>
            </a:pPr>
            <a:r>
              <a:rPr lang="pt-BR" sz="40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P. Drucker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4C398E6B-724D-4833-85B9-CF8EF86ECE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3" r="-743"/>
          <a:stretch/>
        </p:blipFill>
        <p:spPr/>
      </p:pic>
    </p:spTree>
    <p:extLst>
      <p:ext uri="{BB962C8B-B14F-4D97-AF65-F5344CB8AC3E}">
        <p14:creationId xmlns:p14="http://schemas.microsoft.com/office/powerpoint/2010/main" val="3119643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FC694055-6799-4737-93CB-C86C1CC6DA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8" r="-1078"/>
          <a:stretch/>
        </p:blipFill>
        <p:spPr/>
      </p:pic>
    </p:spTree>
    <p:extLst>
      <p:ext uri="{BB962C8B-B14F-4D97-AF65-F5344CB8AC3E}">
        <p14:creationId xmlns:p14="http://schemas.microsoft.com/office/powerpoint/2010/main" val="32389530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/>
          <p:cNvGrpSpPr/>
          <p:nvPr/>
        </p:nvGrpSpPr>
        <p:grpSpPr>
          <a:xfrm>
            <a:off x="1393825" y="4352082"/>
            <a:ext cx="936104" cy="1008112"/>
            <a:chOff x="881336" y="3127276"/>
            <a:chExt cx="936104" cy="1008112"/>
          </a:xfrm>
        </p:grpSpPr>
        <p:sp>
          <p:nvSpPr>
            <p:cNvPr id="3" name="Elipse 2"/>
            <p:cNvSpPr/>
            <p:nvPr/>
          </p:nvSpPr>
          <p:spPr>
            <a:xfrm>
              <a:off x="881336" y="3127276"/>
              <a:ext cx="936104" cy="1008112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1097360" y="3271292"/>
              <a:ext cx="4700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93CE923B-A551-48B5-BECA-43101A719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Não se preocupe com Marketing Digital, </a:t>
            </a:r>
            <a:br>
              <a:rPr lang="pt-BR" sz="6000" b="1" dirty="0">
                <a:solidFill>
                  <a:schemeClr val="tx2"/>
                </a:solidFill>
              </a:rPr>
            </a:br>
            <a:r>
              <a:rPr lang="pt-BR" sz="6000" b="1" dirty="0">
                <a:solidFill>
                  <a:schemeClr val="tx2"/>
                </a:solidFill>
              </a:rPr>
              <a:t>foque em Marketing </a:t>
            </a:r>
            <a:r>
              <a:rPr lang="pt-BR" sz="6000" b="1" dirty="0" err="1">
                <a:solidFill>
                  <a:schemeClr val="tx2"/>
                </a:solidFill>
              </a:rPr>
              <a:t>Phygital</a:t>
            </a:r>
            <a:endParaRPr lang="pt-BR" sz="6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65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719064" y="4352082"/>
            <a:ext cx="936104" cy="1008112"/>
            <a:chOff x="269268" y="3167589"/>
            <a:chExt cx="936104" cy="1008112"/>
          </a:xfrm>
        </p:grpSpPr>
        <p:sp>
          <p:nvSpPr>
            <p:cNvPr id="3" name="Elipse 2"/>
            <p:cNvSpPr/>
            <p:nvPr/>
          </p:nvSpPr>
          <p:spPr>
            <a:xfrm>
              <a:off x="269268" y="3167589"/>
              <a:ext cx="936104" cy="1008112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487892" y="3271837"/>
              <a:ext cx="4700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266BC158-C25C-4F7C-9479-020CC33072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Comece definindo o que você quer; depois a mensagem; depois o veículo</a:t>
            </a:r>
          </a:p>
        </p:txBody>
      </p:sp>
    </p:spTree>
    <p:extLst>
      <p:ext uri="{BB962C8B-B14F-4D97-AF65-F5344CB8AC3E}">
        <p14:creationId xmlns:p14="http://schemas.microsoft.com/office/powerpoint/2010/main" val="207316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709613" y="4352082"/>
            <a:ext cx="936104" cy="1008112"/>
            <a:chOff x="269268" y="3127276"/>
            <a:chExt cx="936104" cy="1008112"/>
          </a:xfrm>
          <a:solidFill>
            <a:schemeClr val="tx2"/>
          </a:solidFill>
        </p:grpSpPr>
        <p:sp>
          <p:nvSpPr>
            <p:cNvPr id="3" name="Elipse 2"/>
            <p:cNvSpPr/>
            <p:nvPr/>
          </p:nvSpPr>
          <p:spPr>
            <a:xfrm>
              <a:off x="269268" y="3127276"/>
              <a:ext cx="936104" cy="100811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487892" y="3271837"/>
              <a:ext cx="470000" cy="7694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pt-BR" sz="4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C2F48F14-6874-4FA6-9C1E-7C2C444D2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613" y="968375"/>
            <a:ext cx="16184562" cy="87836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>
                <a:solidFill>
                  <a:schemeClr val="tx2"/>
                </a:solidFill>
              </a:rPr>
              <a:t>Número de seguidores é vaidade; Conteúdo </a:t>
            </a:r>
            <a:br>
              <a:rPr lang="pt-BR" sz="6000" b="1" dirty="0">
                <a:solidFill>
                  <a:schemeClr val="tx2"/>
                </a:solidFill>
              </a:rPr>
            </a:br>
            <a:r>
              <a:rPr lang="pt-BR" sz="6000" b="1" dirty="0">
                <a:solidFill>
                  <a:schemeClr val="tx2"/>
                </a:solidFill>
              </a:rPr>
              <a:t>é sanidade; Engajamento é realidade</a:t>
            </a:r>
          </a:p>
        </p:txBody>
      </p:sp>
    </p:spTree>
    <p:extLst>
      <p:ext uri="{BB962C8B-B14F-4D97-AF65-F5344CB8AC3E}">
        <p14:creationId xmlns:p14="http://schemas.microsoft.com/office/powerpoint/2010/main" val="1515755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6115CBF3-FE05-4205-8424-246C17C466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5" r="-4175"/>
          <a:stretch/>
        </p:blipFill>
        <p:spPr/>
      </p:pic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710400" y="324001"/>
            <a:ext cx="12480000" cy="648071"/>
          </a:xfrm>
        </p:spPr>
        <p:txBody>
          <a:bodyPr/>
          <a:lstStyle/>
          <a:p>
            <a:r>
              <a:rPr lang="pt-BR" dirty="0"/>
              <a:t>Análise Ambiental</a:t>
            </a:r>
          </a:p>
        </p:txBody>
      </p:sp>
    </p:spTree>
    <p:extLst>
      <p:ext uri="{BB962C8B-B14F-4D97-AF65-F5344CB8AC3E}">
        <p14:creationId xmlns:p14="http://schemas.microsoft.com/office/powerpoint/2010/main" val="35010106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Imagem 4">
            <a:extLst>
              <a:ext uri="{FF2B5EF4-FFF2-40B4-BE49-F238E27FC236}">
                <a16:creationId xmlns:a16="http://schemas.microsoft.com/office/drawing/2014/main" id="{2AD38AFB-ED61-40CF-A7AC-22F262E1737C}"/>
              </a:ext>
            </a:extLst>
          </p:cNvPr>
          <p:cNvGraphicFramePr>
            <a:graphicFrameLocks noGrp="1"/>
          </p:cNvGraphicFramePr>
          <p:nvPr>
            <p:ph type="pic" sz="quarter" idx="15"/>
            <p:extLst>
              <p:ext uri="{D42A27DB-BD31-4B8C-83A1-F6EECF244321}">
                <p14:modId xmlns:p14="http://schemas.microsoft.com/office/powerpoint/2010/main" val="3816099970"/>
              </p:ext>
            </p:extLst>
          </p:nvPr>
        </p:nvGraphicFramePr>
        <p:xfrm>
          <a:off x="709613" y="968375"/>
          <a:ext cx="16184562" cy="8783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1188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3125" t="18903" r="1823" b="28853"/>
          <a:stretch>
            <a:fillRect/>
          </a:stretch>
        </p:blipFill>
        <p:spPr>
          <a:xfrm>
            <a:off x="3829050" y="3736050"/>
            <a:ext cx="9972026" cy="48871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00639" y="3474607"/>
            <a:ext cx="1239236" cy="27573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24896" y="3339833"/>
            <a:ext cx="1084245" cy="60988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970429" y="3387214"/>
            <a:ext cx="2129771" cy="450518"/>
            <a:chOff x="0" y="0"/>
            <a:chExt cx="3786259" cy="80092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02003" y="0"/>
              <a:ext cx="792381" cy="792381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8540"/>
              <a:ext cx="792381" cy="792381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006481" y="0"/>
              <a:ext cx="783841" cy="78384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002418" y="0"/>
              <a:ext cx="783841" cy="783841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970429" y="3022231"/>
            <a:ext cx="2129771" cy="245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lnSpc>
                <a:spcPts val="2048"/>
              </a:lnSpc>
              <a:spcAft>
                <a:spcPts val="0"/>
              </a:spcAft>
            </a:pPr>
            <a:r>
              <a:rPr lang="en-US" sz="1575" dirty="0">
                <a:solidFill>
                  <a:srgbClr val="0B3C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REDES SOCIAIS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22943" y="8656797"/>
            <a:ext cx="9918278" cy="1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85800" fontAlgn="auto">
              <a:lnSpc>
                <a:spcPts val="1073"/>
              </a:lnSpc>
              <a:spcAft>
                <a:spcPts val="0"/>
              </a:spcAft>
            </a:pP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REZ, R.; Marketing de </a:t>
            </a:r>
            <a:r>
              <a:rPr lang="en-US" sz="825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Conteúdo</a:t>
            </a: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 </a:t>
            </a:r>
            <a:r>
              <a:rPr lang="en-US" sz="825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moeda</a:t>
            </a: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825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século</a:t>
            </a: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XXI. São Paulo: DVS </a:t>
            </a:r>
            <a:r>
              <a:rPr lang="en-US" sz="825" dirty="0" err="1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Editora</a:t>
            </a:r>
            <a:r>
              <a:rPr lang="en-US" sz="825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2016.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AFAA03E1-D0C0-4AFF-972E-EE0F631595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MARKETING DIGITAL</a:t>
            </a:r>
          </a:p>
        </p:txBody>
      </p:sp>
    </p:spTree>
    <p:extLst>
      <p:ext uri="{BB962C8B-B14F-4D97-AF65-F5344CB8AC3E}">
        <p14:creationId xmlns:p14="http://schemas.microsoft.com/office/powerpoint/2010/main" val="38216163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901FA85D-6518-4949-9E11-B071E1604D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0" r="-1880"/>
          <a:stretch/>
        </p:blipFill>
        <p:spPr/>
      </p:pic>
    </p:spTree>
    <p:extLst>
      <p:ext uri="{BB962C8B-B14F-4D97-AF65-F5344CB8AC3E}">
        <p14:creationId xmlns:p14="http://schemas.microsoft.com/office/powerpoint/2010/main" val="39851357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831EFA06-D822-450C-B9E2-102BBFF5896C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709613" y="3880097"/>
            <a:ext cx="16184562" cy="255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 defTabSz="685800" fontAlgn="auto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QUISER ESCONDER ALGO, </a:t>
            </a:r>
          </a:p>
          <a:p>
            <a:pPr marL="0" indent="0" algn="ctr" defTabSz="685800" fontAlgn="auto">
              <a:lnSpc>
                <a:spcPts val="100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 O LUGAR MAIS SEGURO DO MUNDO</a:t>
            </a:r>
            <a:r>
              <a:rPr lang="en-US" sz="6000" dirty="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9467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8B7E3DB-6EA6-4E71-86F0-E8C4D73DCF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9" r="-1889"/>
          <a:stretch/>
        </p:blipFill>
        <p:spPr/>
      </p:pic>
    </p:spTree>
    <p:extLst>
      <p:ext uri="{BB962C8B-B14F-4D97-AF65-F5344CB8AC3E}">
        <p14:creationId xmlns:p14="http://schemas.microsoft.com/office/powerpoint/2010/main" val="2280760674"/>
      </p:ext>
    </p:extLst>
  </p:cSld>
  <p:clrMapOvr>
    <a:masterClrMapping/>
  </p:clrMapOvr>
</p:sld>
</file>

<file path=ppt/theme/theme1.xml><?xml version="1.0" encoding="utf-8"?>
<a:theme xmlns:a="http://schemas.openxmlformats.org/drawingml/2006/main" name="3_Tema do Office">
  <a:themeElements>
    <a:clrScheme name="Personalizada 16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9236A4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1" id="{64BF6E67-D23D-4309-BFA1-173DED28233F}" vid="{F1FFA620-3998-4D2F-9653-7CAF46C5AF66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6363</TotalTime>
  <Words>2648</Words>
  <Application>Microsoft Office PowerPoint</Application>
  <PresentationFormat>Personalizar</PresentationFormat>
  <Paragraphs>616</Paragraphs>
  <Slides>105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105</vt:i4>
      </vt:variant>
    </vt:vector>
  </HeadingPairs>
  <TitlesOfParts>
    <vt:vector size="109" baseType="lpstr">
      <vt:lpstr>Arial</vt:lpstr>
      <vt:lpstr>Calibri</vt:lpstr>
      <vt:lpstr>Wingdings</vt:lpstr>
      <vt:lpstr>3_Tema do Office</vt:lpstr>
      <vt:lpstr>Estratégias de Marketing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Estratégias de Marketing  Dia 2</vt:lpstr>
      <vt:lpstr>Apresentação do PowerPoint</vt:lpstr>
      <vt:lpstr>Reflexão final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</dc:title>
  <dc:creator>gustavo silva</dc:creator>
  <cp:keywords>FGV</cp:keywords>
  <cp:lastModifiedBy>Sophie Sant Anna Huang</cp:lastModifiedBy>
  <cp:revision>753</cp:revision>
  <dcterms:created xsi:type="dcterms:W3CDTF">2019-02-27T21:23:44Z</dcterms:created>
  <dcterms:modified xsi:type="dcterms:W3CDTF">2024-12-05T18:19:21Z</dcterms:modified>
</cp:coreProperties>
</file>